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sldIdLst>
    <p:sldId id="256" r:id="rId2"/>
    <p:sldId id="335" r:id="rId3"/>
    <p:sldId id="337" r:id="rId4"/>
    <p:sldId id="272" r:id="rId5"/>
    <p:sldId id="338" r:id="rId6"/>
    <p:sldId id="277" r:id="rId7"/>
    <p:sldId id="278" r:id="rId8"/>
    <p:sldId id="281" r:id="rId9"/>
    <p:sldId id="282" r:id="rId10"/>
    <p:sldId id="279" r:id="rId11"/>
    <p:sldId id="280" r:id="rId12"/>
    <p:sldId id="284" r:id="rId13"/>
    <p:sldId id="285" r:id="rId14"/>
    <p:sldId id="286" r:id="rId15"/>
    <p:sldId id="312" r:id="rId16"/>
    <p:sldId id="287" r:id="rId17"/>
    <p:sldId id="288" r:id="rId18"/>
    <p:sldId id="289" r:id="rId19"/>
    <p:sldId id="290" r:id="rId20"/>
    <p:sldId id="336" r:id="rId21"/>
    <p:sldId id="339" r:id="rId22"/>
    <p:sldId id="291" r:id="rId23"/>
    <p:sldId id="293" r:id="rId24"/>
    <p:sldId id="292" r:id="rId25"/>
    <p:sldId id="294" r:id="rId26"/>
    <p:sldId id="340" r:id="rId27"/>
    <p:sldId id="295" r:id="rId28"/>
    <p:sldId id="326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5" r:id="rId39"/>
    <p:sldId id="257" r:id="rId40"/>
    <p:sldId id="258" r:id="rId41"/>
    <p:sldId id="259" r:id="rId42"/>
    <p:sldId id="260" r:id="rId43"/>
    <p:sldId id="261" r:id="rId44"/>
    <p:sldId id="262" r:id="rId45"/>
    <p:sldId id="263" r:id="rId46"/>
    <p:sldId id="264" r:id="rId47"/>
    <p:sldId id="265" r:id="rId48"/>
    <p:sldId id="266" r:id="rId49"/>
    <p:sldId id="267" r:id="rId50"/>
    <p:sldId id="268" r:id="rId51"/>
    <p:sldId id="269" r:id="rId52"/>
    <p:sldId id="270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cket7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531">
            <a:off x="5549900" y="1755775"/>
            <a:ext cx="1096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ticket8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2257">
            <a:off x="5383213" y="2155825"/>
            <a:ext cx="109696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42-1639349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304800"/>
            <a:ext cx="342741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0248"/>
            <a:ext cx="77724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7724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1A75C4-8473-4183-A4F1-4ED659C7CF3E}" type="datetime1">
              <a:rPr lang="en-US"/>
              <a:pPr/>
              <a:t>12/11/2018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AE964-8487-4FF6-82CB-C66783701A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8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dirty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/>
          <a:lstStyle>
            <a:lvl1pPr marL="0" indent="0"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ADBB0B-C3A3-4F01-9AE9-218C401649E6}" type="datetime1">
              <a:rPr lang="en-US"/>
              <a:pPr/>
              <a:t>12/11/2018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5D9B3-7233-43CC-8D50-21F3425567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3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dirty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14A148-ABC9-4C04-8028-3679B18A2974}" type="datetime1">
              <a:rPr lang="en-US"/>
              <a:pPr/>
              <a:t>12/11/2018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06C0A-E146-4FCE-BB81-02EBFD247F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60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dirty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dirty="0" smtClean="0"/>
              <a:t>Click icon to add picture</a:t>
            </a:r>
            <a:endParaRPr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dirty="0" smtClean="0"/>
              <a:t>Click icon to add picture</a:t>
            </a:r>
            <a:endParaRPr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dirty="0" smtClean="0"/>
              <a:t>Click icon to add picture</a:t>
            </a:r>
            <a:endParaRPr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dirty="0" smtClean="0"/>
              <a:t>Click icon to add picture</a:t>
            </a:r>
            <a:endParaRPr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dirty="0" smtClean="0"/>
              <a:t>Click icon to add picture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A03A58A3-79E7-4CCC-B00A-2B8633AF7824}" type="datetime1">
              <a:rPr lang="en-US"/>
              <a:pPr/>
              <a:t>12/11/2018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712AFA64-08C2-4713-AB92-CC7B84C657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65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05982A-8AE0-4101-8EB2-32AAA07653DE}" type="datetime1">
              <a:rPr lang="en-US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BAF8-426D-4CC5-AED7-FAAD53B54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50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453DD2-1DA3-46F5-86B1-D4B7EEBBE3C9}" type="datetime1">
              <a:rPr lang="en-US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F0BBA-247E-4104-8FD1-B7EBCFD4FC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8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86ADB6-7966-4AE5-BD48-E5484410915A}" type="datetime1">
              <a:rPr lang="en-US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52F42-7C86-4BA6-8E7C-AE2F21856C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7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icket7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9111">
            <a:off x="6492875" y="1597025"/>
            <a:ext cx="22129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icket8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374">
            <a:off x="5945188" y="2293938"/>
            <a:ext cx="2212975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CA" noProof="0" dirty="0" smtClean="0"/>
              <a:t>Click icon to add picture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64D24EC-112F-4256-AA18-DDB1B458A431}" type="datetime1">
              <a:rPr lang="en-US"/>
              <a:pPr/>
              <a:t>12/11/2018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7027216-77F4-4EE4-9D0E-2CE96416D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5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cket7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9111">
            <a:off x="6035675" y="4568825"/>
            <a:ext cx="22129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ticket8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8495">
            <a:off x="5237163" y="5035550"/>
            <a:ext cx="221297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F9C05-0DD0-434E-A454-8B3766391E18}" type="datetime1">
              <a:rPr lang="en-US"/>
              <a:pPr/>
              <a:t>12/11/2018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92D4E-F32E-48EF-BDAB-D1F414684A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3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087F0-D38F-4887-B529-94F2094A431A}" type="datetime1">
              <a:rPr lang="en-US"/>
              <a:pPr/>
              <a:t>12/11/2018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86874-01D8-4113-81A0-66A3FFB241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5813" y="2192338"/>
            <a:ext cx="3429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37125" y="2192338"/>
            <a:ext cx="3429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738C5-B9FA-401A-867B-C9C37CA83289}" type="datetime1">
              <a:rPr lang="en-US"/>
              <a:pPr/>
              <a:t>12/11/2018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4A73F-A796-492E-8FD6-EBE1DA2D63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5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4C5061-7B27-42BF-A701-6776FC5B8CC6}" type="datetime1">
              <a:rPr lang="en-US"/>
              <a:pPr/>
              <a:t>12/11/2018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848F3-4FD9-4762-8ECA-4EFECCEE7C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9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3FFA50-5376-481B-84BA-23124401A637}" type="datetime1">
              <a:rPr lang="en-US"/>
              <a:pPr/>
              <a:t>12/11/2018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37CF8-51C6-458F-8EFD-48B86B45D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2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E9CBED-312C-4FA1-8C2A-E70833F14F69}" type="datetime1">
              <a:rPr lang="en-US"/>
              <a:pPr/>
              <a:t>12/11/2018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6AF78-FA80-4524-A0C5-F896052B82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7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0650"/>
            <a:ext cx="7770813" cy="14303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1987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sto MT" panose="02040603050505030304" pitchFamily="18" charset="0"/>
              </a:defRPr>
            </a:lvl1pPr>
          </a:lstStyle>
          <a:p>
            <a:fld id="{1D7D70A6-F9BD-46ED-ABC2-DF1E5C431219}" type="datetime1">
              <a:rPr lang="en-US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13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sto MT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sto MT" panose="02040603050505030304" pitchFamily="18" charset="0"/>
              </a:defRPr>
            </a:lvl1pPr>
          </a:lstStyle>
          <a:p>
            <a:fld id="{FC1BDFCB-8E8D-4864-9C9B-04E4B38B67E7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78" r:id="rId2"/>
    <p:sldLayoutId id="2147483889" r:id="rId3"/>
    <p:sldLayoutId id="2147483890" r:id="rId4"/>
    <p:sldLayoutId id="2147483879" r:id="rId5"/>
    <p:sldLayoutId id="2147483891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pitchFamily="-65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pitchFamily="-65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pitchFamily="-65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0375"/>
            <a:ext cx="7772400" cy="9779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Film Elements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772400" cy="877888"/>
          </a:xfrm>
        </p:spPr>
        <p:txBody>
          <a:bodyPr/>
          <a:lstStyle/>
          <a:p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Apple Chancery" pitchFamily="-106" charset="0"/>
                <a:ea typeface="ＭＳ Ｐゴシック" panose="020B0600070205080204" pitchFamily="34" charset="-128"/>
              </a:rPr>
              <a:t>Understanding Film</a:t>
            </a:r>
          </a:p>
        </p:txBody>
      </p:sp>
      <p:pic>
        <p:nvPicPr>
          <p:cNvPr id="16388" name="Picture 3" descr="a-wolverine-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81000"/>
            <a:ext cx="62103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The Full 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/>
          <a:lstStyle/>
          <a:p>
            <a:pPr eaLnBrk="1" hangingPunct="1"/>
            <a:r>
              <a:rPr lang="en-US" sz="2800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Just barely includes the human body in full view.</a:t>
            </a:r>
          </a:p>
          <a:p>
            <a:pPr eaLnBrk="1" hangingPunct="1"/>
            <a:r>
              <a:rPr lang="en-US" sz="2800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The person becomes the </a:t>
            </a:r>
            <a:br>
              <a:rPr lang="en-US" sz="2800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main/only point of focus. </a:t>
            </a:r>
          </a:p>
          <a:p>
            <a:pPr eaLnBrk="1" hangingPunct="1"/>
            <a:endParaRPr lang="en-US" dirty="0" smtClean="0">
              <a:effectLst>
                <a:outerShdw blurRad="38100" dist="38100" dir="2700000" algn="tl">
                  <a:srgbClr val="212121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25604" name="Picture 4" descr="full shot matri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46808"/>
            <a:ext cx="3074988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Medium 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0813" cy="4754563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Contains a figure from the knees or waist up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The “Over the Shoulder” shot usually contains two figures, one with part of his or her back to the camera, the other facing the camera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Functional for scenes of dialogue</a:t>
            </a:r>
          </a:p>
          <a:p>
            <a:pPr eaLnBrk="1" hangingPunct="1"/>
            <a:endParaRPr lang="en-US" dirty="0" smtClean="0">
              <a:effectLst>
                <a:outerShdw blurRad="38100" dist="38100" dir="2700000" algn="tl">
                  <a:srgbClr val="212121"/>
                </a:outerShdw>
              </a:effectLst>
              <a:ea typeface="ＭＳ Ｐゴシック" panose="020B0600070205080204" pitchFamily="34" charset="-128"/>
            </a:endParaRPr>
          </a:p>
          <a:p>
            <a:pPr eaLnBrk="1" hangingPunct="1"/>
            <a:endParaRPr lang="en-US" dirty="0" smtClean="0">
              <a:effectLst>
                <a:outerShdw blurRad="38100" dist="38100" dir="2700000" algn="tl">
                  <a:srgbClr val="212121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26628" name="Picture 4" descr="over the shou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41148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Camera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The angle from which an object is photographed can often serve as a commentary on the subject matter. If the angle is slight, it can serve as a subtle form of emotional coloration. If the angle is extreme, it can represent the major meaning of the object. </a:t>
            </a:r>
          </a:p>
          <a:p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The angle is determined by where the camera is placed, not the subject being photographed.</a:t>
            </a:r>
          </a:p>
          <a:p>
            <a:pPr>
              <a:buFontTx/>
              <a:buNone/>
            </a:pPr>
            <a:endParaRPr lang="en-US" smtClean="0">
              <a:effectLst>
                <a:outerShdw blurRad="38100" dist="38100" dir="2700000" algn="tl">
                  <a:srgbClr val="212121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30724" name="Picture 3" descr="ang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20478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Bird’s Eye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0813" cy="4785395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212121"/>
                </a:outerShdw>
              </a:effectLst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dirty="0" smtClean="0">
              <a:effectLst>
                <a:outerShdw blurRad="38100" dist="38100" dir="2700000" algn="tl">
                  <a:srgbClr val="212121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31748" name="Picture 3" descr="bird eye vi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31192"/>
            <a:ext cx="5381848" cy="322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576865"/>
            <a:ext cx="791706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scene from directly overhead, or unnatural and strange angles.</a:t>
            </a:r>
          </a:p>
          <a:p>
            <a:endParaRPr lang="en-US" dirty="0"/>
          </a:p>
          <a:p>
            <a:r>
              <a:rPr lang="en-US" dirty="0"/>
              <a:t>This shot puts the viewer in a ‘god-like’ position, looking down on the scene.</a:t>
            </a:r>
          </a:p>
          <a:p>
            <a:endParaRPr lang="en-US" dirty="0"/>
          </a:p>
          <a:p>
            <a:r>
              <a:rPr lang="en-US" dirty="0"/>
              <a:t>Actors are made to look smaller, ant-like, and part of the larger scheme.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High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Less extreme then the birds eye view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Actors appear smaller and less powerful. </a:t>
            </a:r>
          </a:p>
        </p:txBody>
      </p:sp>
      <p:pic>
        <p:nvPicPr>
          <p:cNvPr id="32772" name="Picture 3" descr="high ang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5600"/>
            <a:ext cx="67310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Eye Level Shot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57200" y="1981201"/>
            <a:ext cx="418680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Shot at eye-level, the impression is neutral.</a:t>
            </a:r>
          </a:p>
        </p:txBody>
      </p:sp>
      <p:pic>
        <p:nvPicPr>
          <p:cNvPr id="44037" name="Picture 5" descr="NorthG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28800"/>
            <a:ext cx="3974976" cy="24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8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Low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Increase a characters height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Heighten the </a:t>
            </a:r>
            <a:r>
              <a:rPr lang="en-US" b="1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importance</a:t>
            </a:r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 of the </a:t>
            </a:r>
            <a:r>
              <a:rPr lang="en-US" b="1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subject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The camera looks up at a subject</a:t>
            </a:r>
          </a:p>
        </p:txBody>
      </p:sp>
      <p:pic>
        <p:nvPicPr>
          <p:cNvPr id="33796" name="Picture 3" descr="low ang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Wide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Offers a greater panorama without the camera having to pan or move.</a:t>
            </a:r>
          </a:p>
          <a:p>
            <a:endParaRPr lang="en-US" dirty="0" smtClean="0">
              <a:effectLst>
                <a:outerShdw blurRad="38100" dist="38100" dir="2700000" algn="tl">
                  <a:srgbClr val="212121"/>
                </a:outerShdw>
              </a:effectLst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dirty="0" smtClean="0">
              <a:effectLst>
                <a:outerShdw blurRad="38100" dist="38100" dir="2700000" algn="tl">
                  <a:srgbClr val="212121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34820" name="Picture 3" descr="wide angle 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3124200"/>
            <a:ext cx="6350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Canted/Oblique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A lateral tilt of the camera</a:t>
            </a:r>
          </a:p>
          <a:p>
            <a:r>
              <a:rPr lang="en-US" dirty="0">
                <a:effectLst/>
              </a:rPr>
              <a:t>Suggests imbalance and instability. </a:t>
            </a:r>
          </a:p>
          <a:p>
            <a:endParaRPr lang="en-US" dirty="0" smtClean="0">
              <a:effectLst>
                <a:outerShdw blurRad="38100" dist="38100" dir="2700000" algn="tl">
                  <a:srgbClr val="212121"/>
                </a:outerShdw>
              </a:effectLst>
              <a:ea typeface="ＭＳ Ｐゴシック" panose="020B0600070205080204" pitchFamily="34" charset="-128"/>
            </a:endParaRPr>
          </a:p>
          <a:p>
            <a:endParaRPr lang="en-US" dirty="0" smtClean="0">
              <a:effectLst>
                <a:outerShdw blurRad="38100" dist="38100" dir="2700000" algn="tl">
                  <a:srgbClr val="212121"/>
                </a:outerShdw>
              </a:effectLst>
              <a:ea typeface="ＭＳ Ｐゴシック" panose="020B0600070205080204" pitchFamily="34" charset="-128"/>
            </a:endParaRPr>
          </a:p>
          <a:p>
            <a:endParaRPr lang="en-US" dirty="0" smtClean="0">
              <a:effectLst>
                <a:outerShdw blurRad="38100" dist="38100" dir="2700000" algn="tl">
                  <a:srgbClr val="212121"/>
                </a:outerShdw>
              </a:effectLst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dirty="0" smtClean="0">
              <a:effectLst>
                <a:outerShdw blurRad="38100" dist="38100" dir="2700000" algn="tl">
                  <a:srgbClr val="212121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35844" name="Picture 3" descr="oblique ang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32956"/>
            <a:ext cx="6649938" cy="315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Lighting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There are a number of different styles of lighting. Usually designated a lighting  Key, the style is geared towards the theme and mood of the film, as well as its genre.</a:t>
            </a:r>
          </a:p>
        </p:txBody>
      </p:sp>
      <p:pic>
        <p:nvPicPr>
          <p:cNvPr id="36868" name="Picture 3" descr="ligh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6858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63"/>
            <a:ext cx="4239817" cy="1430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Colour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368731"/>
            <a:ext cx="7557021" cy="43924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>
                <a:effectLst/>
              </a:rPr>
              <a:t>Colour</a:t>
            </a:r>
            <a:r>
              <a:rPr lang="en-US" dirty="0">
                <a:effectLst/>
              </a:rPr>
              <a:t>: How is </a:t>
            </a:r>
            <a:r>
              <a:rPr lang="en-US" dirty="0" err="1">
                <a:effectLst/>
              </a:rPr>
              <a:t>colour</a:t>
            </a:r>
            <a:r>
              <a:rPr lang="en-US" dirty="0">
                <a:effectLst/>
              </a:rPr>
              <a:t> applied to the overall “look” of the film, to character, to costuming and to props? </a:t>
            </a:r>
          </a:p>
          <a:p>
            <a:r>
              <a:rPr lang="en-US" dirty="0" smtClean="0">
                <a:effectLst/>
              </a:rPr>
              <a:t>Is </a:t>
            </a:r>
            <a:r>
              <a:rPr lang="en-US" dirty="0">
                <a:effectLst/>
              </a:rPr>
              <a:t>there a symbolic and/or atmospheric purpose?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What </a:t>
            </a:r>
            <a:r>
              <a:rPr lang="en-US" dirty="0" err="1">
                <a:effectLst/>
              </a:rPr>
              <a:t>colour</a:t>
            </a:r>
            <a:r>
              <a:rPr lang="en-US" dirty="0">
                <a:effectLst/>
              </a:rPr>
              <a:t> contrasts are present from one scene to another, and what is the purpose</a:t>
            </a:r>
            <a:r>
              <a:rPr lang="en-US" dirty="0" smtClean="0">
                <a:effectLst/>
              </a:rPr>
              <a:t>?</a:t>
            </a:r>
          </a:p>
          <a:p>
            <a:r>
              <a:rPr lang="en-US" dirty="0" smtClean="0">
                <a:effectLst/>
              </a:rPr>
              <a:t>What is the mood and tone of the film as the result of the </a:t>
            </a:r>
            <a:r>
              <a:rPr lang="en-US" dirty="0" err="1" smtClean="0">
                <a:effectLst/>
              </a:rPr>
              <a:t>colour</a:t>
            </a:r>
            <a:r>
              <a:rPr lang="en-US" dirty="0" smtClean="0">
                <a:effectLst/>
              </a:rPr>
              <a:t>? </a:t>
            </a:r>
            <a:br>
              <a:rPr lang="en-US" dirty="0" smtClean="0">
                <a:effectLst/>
              </a:rPr>
            </a:b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Note: you must consider </a:t>
            </a:r>
            <a:r>
              <a:rPr lang="en-US" dirty="0" err="1" smtClean="0">
                <a:effectLst/>
              </a:rPr>
              <a:t>colour</a:t>
            </a:r>
            <a:r>
              <a:rPr lang="en-US" dirty="0" smtClean="0">
                <a:effectLst/>
              </a:rPr>
              <a:t> in terms of the evolution of film. Was the film created in a time of black and white cinematography?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images-1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17" y="148224"/>
            <a:ext cx="3530996" cy="2200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98500" y="6159500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defTabSz="914400" eaLnBrk="0" hangingPunct="0">
              <a:spcBef>
                <a:spcPts val="2000"/>
              </a:spcBef>
              <a:buBlip>
                <a:blip r:embed="rId3"/>
              </a:buBlip>
            </a:pPr>
            <a:r>
              <a:rPr lang="en-US" sz="10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sto MT"/>
                <a:ea typeface="ＭＳ Ｐゴシック" pitchFamily="-65" charset="-128"/>
                <a:cs typeface="ＭＳ Ｐゴシック" pitchFamily="-65" charset="-128"/>
              </a:rPr>
              <a:t>Alberta Education</a:t>
            </a:r>
          </a:p>
        </p:txBody>
      </p:sp>
    </p:spTree>
    <p:extLst>
      <p:ext uri="{BB962C8B-B14F-4D97-AF65-F5344CB8AC3E}">
        <p14:creationId xmlns:p14="http://schemas.microsoft.com/office/powerpoint/2010/main" val="3302779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267" y="1340768"/>
            <a:ext cx="7770813" cy="4257022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Are the scenes brightly lit? Is there much shadow and darkness? What is the </a:t>
            </a:r>
            <a:r>
              <a:rPr lang="en-US" b="1" dirty="0">
                <a:effectLst/>
              </a:rPr>
              <a:t>purpose</a:t>
            </a:r>
            <a:r>
              <a:rPr lang="en-US" dirty="0">
                <a:effectLst/>
              </a:rPr>
              <a:t> of such </a:t>
            </a:r>
            <a:r>
              <a:rPr lang="en-US" dirty="0" smtClean="0">
                <a:effectLst/>
              </a:rPr>
              <a:t>lighting</a:t>
            </a:r>
            <a:r>
              <a:rPr lang="en-US" dirty="0">
                <a:effectLst/>
              </a:rPr>
              <a:t>? Does the lighting focus on a character or object? </a:t>
            </a:r>
            <a:r>
              <a:rPr lang="en-US" b="1" dirty="0">
                <a:effectLst/>
              </a:rPr>
              <a:t>Why</a:t>
            </a:r>
            <a:r>
              <a:rPr lang="en-US" dirty="0" smtClean="0">
                <a:effectLst/>
              </a:rPr>
              <a:t>?</a:t>
            </a:r>
          </a:p>
          <a:p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Is the lighting realistic, symbolic, designed to draw the audience’s attention to </a:t>
            </a:r>
            <a:r>
              <a:rPr lang="en-US" dirty="0" smtClean="0">
                <a:effectLst/>
              </a:rPr>
              <a:t>detail? </a:t>
            </a:r>
          </a:p>
          <a:p>
            <a:r>
              <a:rPr lang="en-US" dirty="0" smtClean="0">
                <a:effectLst/>
              </a:rPr>
              <a:t>Are </a:t>
            </a:r>
            <a:r>
              <a:rPr lang="en-US" dirty="0">
                <a:effectLst/>
              </a:rPr>
              <a:t>shadows used to conceal, to dramatize or to symbolize aspects of character, action and theme?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365890"/>
            <a:ext cx="3289300" cy="2463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250" y="5806530"/>
            <a:ext cx="228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 eaLnBrk="0" hangingPunct="0">
              <a:spcBef>
                <a:spcPts val="2000"/>
              </a:spcBef>
              <a:buBlip>
                <a:blip r:embed="rId3"/>
              </a:buBlip>
            </a:pPr>
            <a:r>
              <a:rPr lang="en-US" sz="10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sto MT"/>
                <a:ea typeface="ＭＳ Ｐゴシック" pitchFamily="-65" charset="-128"/>
                <a:cs typeface="ＭＳ Ｐゴシック" pitchFamily="-65" charset="-128"/>
              </a:rPr>
              <a:t>Alberta Education</a:t>
            </a:r>
          </a:p>
        </p:txBody>
      </p:sp>
    </p:spTree>
    <p:extLst>
      <p:ext uri="{BB962C8B-B14F-4D97-AF65-F5344CB8AC3E}">
        <p14:creationId xmlns:p14="http://schemas.microsoft.com/office/powerpoint/2010/main" val="554058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Lighting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main light on a </a:t>
            </a:r>
            <a:r>
              <a:rPr lang="en-US" sz="2800" dirty="0" smtClean="0"/>
              <a:t>subject. </a:t>
            </a:r>
            <a:endParaRPr lang="en-US" sz="2800" dirty="0"/>
          </a:p>
          <a:p>
            <a:r>
              <a:rPr lang="en-US" sz="2800" dirty="0" smtClean="0"/>
              <a:t>There are two types of </a:t>
            </a:r>
            <a:br>
              <a:rPr lang="en-US" sz="2800" dirty="0" smtClean="0"/>
            </a:br>
            <a:r>
              <a:rPr lang="en-US" sz="2800" dirty="0" smtClean="0"/>
              <a:t>key lighting: </a:t>
            </a:r>
            <a:br>
              <a:rPr lang="en-US" sz="2800" dirty="0" smtClean="0"/>
            </a:br>
            <a:r>
              <a:rPr lang="en-US" sz="2800" dirty="0" smtClean="0"/>
              <a:t>High and Low</a:t>
            </a:r>
            <a:endParaRPr lang="en-US" sz="2800" dirty="0"/>
          </a:p>
        </p:txBody>
      </p:sp>
      <p:pic>
        <p:nvPicPr>
          <p:cNvPr id="5" name="Picture 6" descr="2653_JackSparro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03670"/>
            <a:ext cx="3955431" cy="3955431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91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High Key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Bright, even illumination with few shadows</a:t>
            </a:r>
          </a:p>
          <a:p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Comedies, Family films, Musicals, etc.</a:t>
            </a:r>
          </a:p>
          <a:p>
            <a:pPr>
              <a:buFontTx/>
              <a:buNone/>
            </a:pPr>
            <a:endParaRPr lang="en-US" smtClean="0">
              <a:effectLst>
                <a:outerShdw blurRad="38100" dist="38100" dir="2700000" algn="tl">
                  <a:srgbClr val="212121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37892" name="Picture 3" descr="high key marsh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49784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Low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Mysteries, Thrillers, Gangster Films</a:t>
            </a:r>
          </a:p>
          <a:p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Atmosphere pools of light, produces shadows and darkness around the subject </a:t>
            </a:r>
          </a:p>
          <a:p>
            <a:pPr>
              <a:buFontTx/>
              <a:buNone/>
            </a:pPr>
            <a:endParaRPr lang="en-US" smtClean="0">
              <a:effectLst>
                <a:outerShdw blurRad="38100" dist="38100" dir="2700000" algn="tl">
                  <a:srgbClr val="212121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39940" name="Picture 3" descr="low key india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49228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High Contrast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Tragedies and Melodramas</a:t>
            </a:r>
          </a:p>
          <a:p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Harsh shafts of light giving dramatic streaks of blackness</a:t>
            </a:r>
          </a:p>
          <a:p>
            <a:pPr>
              <a:buFontTx/>
              <a:buNone/>
            </a:pPr>
            <a:endParaRPr lang="en-US" smtClean="0">
              <a:effectLst>
                <a:outerShdw blurRad="38100" dist="38100" dir="2700000" algn="tl">
                  <a:srgbClr val="212121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38916" name="Picture 3" descr="high contra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68770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Backlighting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Soft Lighting, Halo effect</a:t>
            </a:r>
          </a:p>
          <a:p>
            <a:pPr>
              <a:buFontTx/>
              <a:buNone/>
            </a:pPr>
            <a:endParaRPr lang="en-US" smtClean="0">
              <a:effectLst>
                <a:outerShdw blurRad="38100" dist="38100" dir="2700000" algn="tl">
                  <a:srgbClr val="212121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40964" name="Picture 3" descr="back ligh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438400"/>
            <a:ext cx="6223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8758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Star Lighting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Designed to flatter the actor, dramatic effect</a:t>
            </a:r>
          </a:p>
          <a:p>
            <a:pPr>
              <a:buFontTx/>
              <a:buNone/>
            </a:pPr>
            <a:endParaRPr lang="en-US" smtClean="0">
              <a:effectLst>
                <a:outerShdw blurRad="38100" dist="38100" dir="2700000" algn="tl">
                  <a:srgbClr val="212121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41988" name="Picture 3" descr="star ligh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396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sz="4400"/>
              <a:t>Camera Movements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800600"/>
            <a:ext cx="16002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MacDonald</a:t>
            </a:r>
          </a:p>
          <a:p>
            <a:pPr>
              <a:lnSpc>
                <a:spcPct val="80000"/>
              </a:lnSpc>
            </a:pPr>
            <a:r>
              <a:rPr lang="en-US" sz="2000"/>
              <a:t>Media Literacy</a:t>
            </a:r>
          </a:p>
        </p:txBody>
      </p:sp>
    </p:spTree>
    <p:extLst>
      <p:ext uri="{BB962C8B-B14F-4D97-AF65-F5344CB8AC3E}">
        <p14:creationId xmlns:p14="http://schemas.microsoft.com/office/powerpoint/2010/main" val="4852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2438400"/>
          </a:xfrm>
        </p:spPr>
        <p:txBody>
          <a:bodyPr/>
          <a:lstStyle/>
          <a:p>
            <a:r>
              <a:rPr lang="en-US" sz="4400"/>
              <a:t>In the next few slides, name the shot, angle, or camera movement.</a:t>
            </a:r>
          </a:p>
          <a:p>
            <a:pPr>
              <a:buFontTx/>
              <a:buNone/>
            </a:pP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2964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How </a:t>
            </a:r>
            <a:r>
              <a:rPr lang="en-US" dirty="0">
                <a:effectLst/>
              </a:rPr>
              <a:t>does the music define the atmosphere, mood and tone of a scene</a:t>
            </a:r>
            <a:r>
              <a:rPr lang="en-US" dirty="0" smtClean="0">
                <a:effectLst/>
              </a:rPr>
              <a:t>?</a:t>
            </a:r>
          </a:p>
          <a:p>
            <a:r>
              <a:rPr lang="en-US" dirty="0" smtClean="0">
                <a:effectLst/>
              </a:rPr>
              <a:t>Does </a:t>
            </a:r>
            <a:r>
              <a:rPr lang="en-US" dirty="0">
                <a:effectLst/>
              </a:rPr>
              <a:t>music define or identify characters?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Does </a:t>
            </a:r>
            <a:r>
              <a:rPr lang="en-US" dirty="0">
                <a:effectLst/>
              </a:rPr>
              <a:t>music assist the transition of time?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Is </a:t>
            </a:r>
            <a:r>
              <a:rPr lang="en-US" dirty="0">
                <a:effectLst/>
              </a:rPr>
              <a:t>the music a marketing tool?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48" y="3068960"/>
            <a:ext cx="2259600" cy="3057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1125" y="6413500"/>
            <a:ext cx="123623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sto MT"/>
                <a:ea typeface="ＭＳ Ｐゴシック" pitchFamily="-65" charset="-128"/>
                <a:cs typeface="ＭＳ Ｐゴシック" pitchFamily="-65" charset="-128"/>
              </a:rPr>
              <a:t>Alberta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95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Shot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828800" y="6019800"/>
            <a:ext cx="647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</a:rPr>
              <a:t>The Golden Compass,</a:t>
            </a:r>
            <a:r>
              <a:rPr lang="en-US" sz="2000">
                <a:solidFill>
                  <a:schemeClr val="bg1"/>
                </a:solidFill>
              </a:rPr>
              <a:t> New Line Pictures</a:t>
            </a:r>
          </a:p>
        </p:txBody>
      </p:sp>
      <p:pic>
        <p:nvPicPr>
          <p:cNvPr id="53253" name="Picture 5" descr="GC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3168650" cy="426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495800" y="2590800"/>
            <a:ext cx="3886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Medium Long Shot</a:t>
            </a:r>
          </a:p>
        </p:txBody>
      </p:sp>
    </p:spTree>
    <p:extLst>
      <p:ext uri="{BB962C8B-B14F-4D97-AF65-F5344CB8AC3E}">
        <p14:creationId xmlns:p14="http://schemas.microsoft.com/office/powerpoint/2010/main" val="1524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Shot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029200" y="62484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</a:rPr>
              <a:t>Captain Jack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6566" name="Picture 6" descr="2653_JackSparro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4610100" cy="4610100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2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Shot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828800" y="6019800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</a:rPr>
              <a:t>Nicole Kidman, The Golden Compass,</a:t>
            </a:r>
            <a:r>
              <a:rPr lang="en-US" sz="2000">
                <a:solidFill>
                  <a:schemeClr val="bg1"/>
                </a:solidFill>
              </a:rPr>
              <a:t> New Line Pictures</a:t>
            </a:r>
          </a:p>
        </p:txBody>
      </p:sp>
      <p:pic>
        <p:nvPicPr>
          <p:cNvPr id="52229" name="Picture 5" descr="GC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715000" cy="38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4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Shot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828800" y="6172200"/>
            <a:ext cx="541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</a:rPr>
              <a:t>Russell Crowe as Maximus, Gladiator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1207" name="Picture 7" descr="gladiator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000750" cy="4500563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49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Shot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533400" y="579120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</a:rPr>
              <a:t>Johnny Depp, Sleepy Hollow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70663" name="Picture 7" descr="hollow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334000" cy="4279900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2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Shot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971800" y="6096000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</a:rPr>
              <a:t>Troy, Warner Bros. Pictures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5301" name="Picture 5" descr="trojanhorsey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343650" cy="432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Angle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971800" y="609600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</a:rPr>
              <a:t>The Golden Compass 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6325" name="Picture 5" descr="GC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096000" cy="45227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1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Shot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066800" y="3429000"/>
            <a:ext cx="19050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</a:rPr>
              <a:t>Russell Crowe,</a:t>
            </a:r>
          </a:p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</a:rPr>
              <a:t>3:10 to Yuma,</a:t>
            </a:r>
            <a:r>
              <a:rPr lang="en-US" sz="2000">
                <a:solidFill>
                  <a:schemeClr val="bg1"/>
                </a:solidFill>
              </a:rPr>
              <a:t> Focus Pictures</a:t>
            </a:r>
          </a:p>
        </p:txBody>
      </p:sp>
      <p:pic>
        <p:nvPicPr>
          <p:cNvPr id="54277" name="Picture 5" descr="russell_w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3427413" cy="4724400"/>
          </a:xfrm>
          <a:prstGeom prst="rect">
            <a:avLst/>
          </a:prstGeom>
          <a:noFill/>
          <a:ln w="158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the Angle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971800" y="6096000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</a:rPr>
              <a:t>Rear Window, Alfred Hitchcock 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8373" name="Picture 5" descr="rearwindow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496175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5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Camera Shot #1</a:t>
            </a:r>
          </a:p>
        </p:txBody>
      </p:sp>
      <p:pic>
        <p:nvPicPr>
          <p:cNvPr id="43011" name="Content Placeholder 3" descr="close u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30" r="-68130"/>
          <a:stretch>
            <a:fillRect/>
          </a:stretch>
        </p:blipFill>
        <p:spPr bwMode="auto">
          <a:xfrm>
            <a:off x="685800" y="1868488"/>
            <a:ext cx="7770813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The Shots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/>
          <a:lstStyle/>
          <a:p>
            <a:pPr eaLnBrk="1" hangingPunct="1"/>
            <a:r>
              <a:rPr lang="en-US" u="sng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Frame</a:t>
            </a:r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: </a:t>
            </a:r>
            <a:r>
              <a:rPr lang="en-US" dirty="0"/>
              <a:t>I</a:t>
            </a:r>
            <a:r>
              <a:rPr lang="en-US" dirty="0" smtClean="0"/>
              <a:t>ndividual </a:t>
            </a:r>
            <a:r>
              <a:rPr lang="en-US" dirty="0"/>
              <a:t>photographic image making up the film. Also refers to the area of the picture seen on the screen</a:t>
            </a:r>
            <a:r>
              <a:rPr lang="en-US" dirty="0" smtClean="0"/>
              <a:t>.</a:t>
            </a:r>
            <a:r>
              <a:rPr lang="en-US" dirty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 . It can also refer to a single photograph from the filmstrip</a:t>
            </a:r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“</a:t>
            </a:r>
            <a:r>
              <a:rPr lang="en-US" u="sng" dirty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shots</a:t>
            </a:r>
            <a:r>
              <a:rPr lang="en-US" dirty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” are defined by the amount of subject matter that’s included within the </a:t>
            </a:r>
            <a:r>
              <a:rPr lang="en-US" b="1" dirty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frame</a:t>
            </a:r>
            <a:r>
              <a:rPr lang="en-US" dirty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 of the screen. (Louis </a:t>
            </a:r>
            <a:r>
              <a:rPr lang="en-US" dirty="0" err="1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Giannetti</a:t>
            </a:r>
            <a:r>
              <a:rPr lang="en-US" dirty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)   </a:t>
            </a:r>
          </a:p>
          <a:p>
            <a:pPr eaLnBrk="1" hangingPunct="1">
              <a:buFontTx/>
              <a:buNone/>
            </a:pPr>
            <a:endParaRPr lang="en-US" dirty="0" smtClean="0">
              <a:effectLst>
                <a:outerShdw blurRad="38100" dist="38100" dir="2700000" algn="tl">
                  <a:srgbClr val="212121"/>
                </a:outerShdw>
              </a:effectLst>
              <a:ea typeface="ＭＳ Ｐゴシック" panose="020B0600070205080204" pitchFamily="34" charset="-128"/>
            </a:endParaRPr>
          </a:p>
          <a:p>
            <a:pPr eaLnBrk="1" hangingPunct="1"/>
            <a:endParaRPr lang="en-US" dirty="0" smtClean="0">
              <a:effectLst>
                <a:outerShdw blurRad="38100" dist="38100" dir="2700000" algn="tl">
                  <a:srgbClr val="212121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18436" name="Picture 3" descr="film-frame-4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43400"/>
            <a:ext cx="40767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Camera Shot #2</a:t>
            </a:r>
          </a:p>
        </p:txBody>
      </p:sp>
      <p:pic>
        <p:nvPicPr>
          <p:cNvPr id="44035" name="Content Placeholder 3" descr="xmen3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72" r="-16772"/>
          <a:stretch>
            <a:fillRect/>
          </a:stretch>
        </p:blipFill>
        <p:spPr bwMode="auto">
          <a:xfrm>
            <a:off x="685800" y="1868488"/>
            <a:ext cx="7770813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Camera Shot #3</a:t>
            </a:r>
          </a:p>
        </p:txBody>
      </p:sp>
      <p:pic>
        <p:nvPicPr>
          <p:cNvPr id="45059" name="Content Placeholder 4" descr="close u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86" r="-10686"/>
          <a:stretch>
            <a:fillRect/>
          </a:stretch>
        </p:blipFill>
        <p:spPr bwMode="auto">
          <a:xfrm>
            <a:off x="685800" y="1868488"/>
            <a:ext cx="7770813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Camera Shot #4</a:t>
            </a:r>
          </a:p>
        </p:txBody>
      </p:sp>
      <p:pic>
        <p:nvPicPr>
          <p:cNvPr id="46083" name="Content Placeholder 4" descr="close up carto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3" r="-3043"/>
          <a:stretch>
            <a:fillRect/>
          </a:stretch>
        </p:blipFill>
        <p:spPr bwMode="auto">
          <a:xfrm>
            <a:off x="685800" y="1868488"/>
            <a:ext cx="7770813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Camera Shot #5</a:t>
            </a:r>
          </a:p>
        </p:txBody>
      </p:sp>
      <p:pic>
        <p:nvPicPr>
          <p:cNvPr id="47107" name="Content Placeholder 3" descr="photo_3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83" r="-19583"/>
          <a:stretch>
            <a:fillRect/>
          </a:stretch>
        </p:blipFill>
        <p:spPr bwMode="auto">
          <a:xfrm>
            <a:off x="685800" y="1868488"/>
            <a:ext cx="7770813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Camera Shot #6</a:t>
            </a:r>
          </a:p>
        </p:txBody>
      </p:sp>
      <p:pic>
        <p:nvPicPr>
          <p:cNvPr id="48131" name="Content Placeholder 3" descr="xm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28" r="-11528"/>
          <a:stretch>
            <a:fillRect/>
          </a:stretch>
        </p:blipFill>
        <p:spPr bwMode="auto">
          <a:xfrm>
            <a:off x="685800" y="1868488"/>
            <a:ext cx="7770813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Camera Shot #7</a:t>
            </a:r>
          </a:p>
        </p:txBody>
      </p:sp>
      <p:pic>
        <p:nvPicPr>
          <p:cNvPr id="49155" name="Content Placeholder 3" descr="xmen3-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746" r="-87746"/>
          <a:stretch>
            <a:fillRect/>
          </a:stretch>
        </p:blipFill>
        <p:spPr bwMode="auto">
          <a:xfrm>
            <a:off x="685800" y="1868488"/>
            <a:ext cx="7770813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Camera Shot #8</a:t>
            </a:r>
          </a:p>
        </p:txBody>
      </p:sp>
      <p:pic>
        <p:nvPicPr>
          <p:cNvPr id="50179" name="Content Placeholder 3" descr="X-Men-3-ps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05" r="-10905"/>
          <a:stretch>
            <a:fillRect/>
          </a:stretch>
        </p:blipFill>
        <p:spPr bwMode="auto">
          <a:xfrm>
            <a:off x="685800" y="1868488"/>
            <a:ext cx="7770813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Camera Shot #9</a:t>
            </a:r>
          </a:p>
        </p:txBody>
      </p:sp>
      <p:pic>
        <p:nvPicPr>
          <p:cNvPr id="51203" name="Content Placeholder 4" descr="26xmen.2.6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91" b="-4791"/>
          <a:stretch>
            <a:fillRect/>
          </a:stretch>
        </p:blipFill>
        <p:spPr bwMode="auto">
          <a:xfrm>
            <a:off x="685800" y="1868488"/>
            <a:ext cx="7770813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Camera Shot #10</a:t>
            </a:r>
          </a:p>
        </p:txBody>
      </p:sp>
      <p:pic>
        <p:nvPicPr>
          <p:cNvPr id="52227" name="Content Placeholder 6" descr="extreme long sho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1" r="-1411"/>
          <a:stretch>
            <a:fillRect/>
          </a:stretch>
        </p:blipFill>
        <p:spPr bwMode="auto">
          <a:xfrm>
            <a:off x="685800" y="1868488"/>
            <a:ext cx="7770813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Angle Shot #1</a:t>
            </a:r>
          </a:p>
        </p:txBody>
      </p:sp>
      <p:pic>
        <p:nvPicPr>
          <p:cNvPr id="53251" name="Content Placeholder 4" descr="the-dark-knight-movie-stills-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37" r="-11137"/>
          <a:stretch>
            <a:fillRect/>
          </a:stretch>
        </p:blipFill>
        <p:spPr bwMode="auto">
          <a:xfrm>
            <a:off x="685800" y="1868488"/>
            <a:ext cx="7770813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Shots-Camera Distance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0813" cy="5112567"/>
          </a:xfrm>
        </p:spPr>
        <p:txBody>
          <a:bodyPr>
            <a:normAutofit fontScale="92500" lnSpcReduction="10000"/>
          </a:bodyPr>
          <a:lstStyle/>
          <a:p>
            <a:r>
              <a:rPr lang="en-US" sz="4100" dirty="0"/>
              <a:t>shot</a:t>
            </a:r>
            <a:r>
              <a:rPr lang="en-US" dirty="0"/>
              <a:t> </a:t>
            </a:r>
            <a:r>
              <a:rPr lang="en-US" sz="2600" dirty="0"/>
              <a:t>In terms of camera distance with respect to the object within the shot, there are basically 6</a:t>
            </a:r>
            <a:r>
              <a:rPr lang="en-US" sz="2600" dirty="0" smtClean="0"/>
              <a:t> </a:t>
            </a:r>
            <a:r>
              <a:rPr lang="en-US" sz="2600" dirty="0"/>
              <a:t>types of shots;</a:t>
            </a:r>
          </a:p>
          <a:p>
            <a:r>
              <a:rPr lang="en-US" sz="2600" u="sng" dirty="0"/>
              <a:t>extreme long shot or distance shot</a:t>
            </a:r>
          </a:p>
          <a:p>
            <a:r>
              <a:rPr lang="en-US" sz="2600" u="sng" dirty="0"/>
              <a:t>l</a:t>
            </a:r>
            <a:r>
              <a:rPr lang="en-US" sz="2600" u="sng" dirty="0" smtClean="0"/>
              <a:t>ong </a:t>
            </a:r>
            <a:r>
              <a:rPr lang="en-US" sz="2600" u="sng" dirty="0"/>
              <a:t>shot</a:t>
            </a:r>
          </a:p>
          <a:p>
            <a:r>
              <a:rPr lang="en-US" sz="2600" u="sng" dirty="0" smtClean="0"/>
              <a:t>extreme </a:t>
            </a:r>
            <a:r>
              <a:rPr lang="en-US" sz="2600" u="sng" dirty="0"/>
              <a:t>close-up</a:t>
            </a:r>
          </a:p>
          <a:p>
            <a:r>
              <a:rPr lang="en-US" sz="2600" u="sng" dirty="0"/>
              <a:t>close-up</a:t>
            </a:r>
          </a:p>
          <a:p>
            <a:r>
              <a:rPr lang="en-US" sz="2600" u="sng" dirty="0"/>
              <a:t>full shot </a:t>
            </a:r>
          </a:p>
          <a:p>
            <a:r>
              <a:rPr lang="en-US" sz="2600" u="sng" dirty="0" smtClean="0"/>
              <a:t>medium </a:t>
            </a:r>
            <a:r>
              <a:rPr lang="en-US" sz="2600" u="sng" dirty="0"/>
              <a:t>shot</a:t>
            </a:r>
          </a:p>
          <a:p>
            <a:pPr marL="0" indent="0">
              <a:buNone/>
            </a:pPr>
            <a:endParaRPr lang="en-US" sz="2600" u="sng" dirty="0"/>
          </a:p>
        </p:txBody>
      </p:sp>
      <p:sp>
        <p:nvSpPr>
          <p:cNvPr id="4" name="Rectangle 3"/>
          <p:cNvSpPr/>
          <p:nvPr/>
        </p:nvSpPr>
        <p:spPr>
          <a:xfrm>
            <a:off x="127000" y="6358266"/>
            <a:ext cx="30048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0" hangingPunct="0">
              <a:spcBef>
                <a:spcPts val="2000"/>
              </a:spcBef>
              <a:buBlip>
                <a:blip r:embed="rId2"/>
              </a:buBlip>
            </a:pPr>
            <a:r>
              <a:rPr lang="en-US" sz="1100" dirty="0" smtClean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sto MT"/>
                <a:ea typeface="ＭＳ Ｐゴシック" pitchFamily="-65" charset="-128"/>
                <a:cs typeface="ＭＳ Ｐゴシック" pitchFamily="-65" charset="-128"/>
              </a:rPr>
              <a:t>Australian </a:t>
            </a:r>
            <a:r>
              <a:rPr lang="en-US" sz="11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sto MT"/>
                <a:ea typeface="ＭＳ Ｐゴシック" pitchFamily="-65" charset="-128"/>
                <a:cs typeface="ＭＳ Ｐゴシック" pitchFamily="-65" charset="-128"/>
              </a:rPr>
              <a:t>National University </a:t>
            </a:r>
          </a:p>
        </p:txBody>
      </p:sp>
    </p:spTree>
    <p:extLst>
      <p:ext uri="{BB962C8B-B14F-4D97-AF65-F5344CB8AC3E}">
        <p14:creationId xmlns:p14="http://schemas.microsoft.com/office/powerpoint/2010/main" val="21270533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Angle Shot #2</a:t>
            </a:r>
          </a:p>
        </p:txBody>
      </p:sp>
      <p:pic>
        <p:nvPicPr>
          <p:cNvPr id="54275" name="Content Placeholder 3" descr="xmen3e-78229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5" r="-9415"/>
          <a:stretch>
            <a:fillRect/>
          </a:stretch>
        </p:blipFill>
        <p:spPr bwMode="auto">
          <a:xfrm>
            <a:off x="685800" y="1868488"/>
            <a:ext cx="7770813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Angle Shot #3</a:t>
            </a:r>
          </a:p>
        </p:txBody>
      </p:sp>
      <p:pic>
        <p:nvPicPr>
          <p:cNvPr id="55299" name="Content Placeholder 4" descr="152884509_a9841721e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77" r="-10777"/>
          <a:stretch>
            <a:fillRect/>
          </a:stretch>
        </p:blipFill>
        <p:spPr bwMode="auto">
          <a:xfrm>
            <a:off x="685800" y="1868488"/>
            <a:ext cx="7770813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Angle Shot #4</a:t>
            </a:r>
          </a:p>
        </p:txBody>
      </p:sp>
      <p:pic>
        <p:nvPicPr>
          <p:cNvPr id="56323" name="Content Placeholder 4" descr="a-wolverine-phot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91" r="-10091"/>
          <a:stretch>
            <a:fillRect/>
          </a:stretch>
        </p:blipFill>
        <p:spPr bwMode="auto">
          <a:xfrm>
            <a:off x="685800" y="1868488"/>
            <a:ext cx="7770813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Angle Shot #5</a:t>
            </a:r>
          </a:p>
        </p:txBody>
      </p:sp>
      <p:pic>
        <p:nvPicPr>
          <p:cNvPr id="57347" name="Content Placeholder 5" descr="long sho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8" r="-1408"/>
          <a:stretch>
            <a:fillRect/>
          </a:stretch>
        </p:blipFill>
        <p:spPr bwMode="auto">
          <a:xfrm>
            <a:off x="685800" y="1868488"/>
            <a:ext cx="7770813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Angle Shot #6</a:t>
            </a:r>
          </a:p>
        </p:txBody>
      </p:sp>
      <p:pic>
        <p:nvPicPr>
          <p:cNvPr id="58371" name="Content Placeholder 3" descr="medium shot 3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08" b="-14008"/>
          <a:stretch>
            <a:fillRect/>
          </a:stretch>
        </p:blipFill>
        <p:spPr bwMode="auto">
          <a:xfrm>
            <a:off x="685800" y="1868488"/>
            <a:ext cx="7770813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Angle Shot #7</a:t>
            </a:r>
          </a:p>
        </p:txBody>
      </p:sp>
      <p:pic>
        <p:nvPicPr>
          <p:cNvPr id="59395" name="Content Placeholder 3" descr="medium sho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309" r="-87309"/>
          <a:stretch>
            <a:fillRect/>
          </a:stretch>
        </p:blipFill>
        <p:spPr bwMode="auto">
          <a:xfrm>
            <a:off x="685800" y="1868488"/>
            <a:ext cx="7770813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Angle Shot #8</a:t>
            </a:r>
          </a:p>
        </p:txBody>
      </p:sp>
      <p:pic>
        <p:nvPicPr>
          <p:cNvPr id="60419" name="Content Placeholder 3" descr="xmen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93" r="-22093"/>
          <a:stretch>
            <a:fillRect/>
          </a:stretch>
        </p:blipFill>
        <p:spPr bwMode="auto">
          <a:xfrm>
            <a:off x="685800" y="1868488"/>
            <a:ext cx="7770813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Angle Shot #9</a:t>
            </a:r>
          </a:p>
        </p:txBody>
      </p:sp>
      <p:pic>
        <p:nvPicPr>
          <p:cNvPr id="61443" name="Content Placeholder 5" descr="low angle ironm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998" r="-86998"/>
          <a:stretch>
            <a:fillRect/>
          </a:stretch>
        </p:blipFill>
        <p:spPr bwMode="auto">
          <a:xfrm>
            <a:off x="685800" y="1868488"/>
            <a:ext cx="7770813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Angle Shot #10</a:t>
            </a:r>
          </a:p>
        </p:txBody>
      </p:sp>
      <p:pic>
        <p:nvPicPr>
          <p:cNvPr id="62467" name="Content Placeholder 3" descr="low angletransforme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74" r="-10974"/>
          <a:stretch>
            <a:fillRect/>
          </a:stretch>
        </p:blipFill>
        <p:spPr bwMode="auto">
          <a:xfrm>
            <a:off x="685800" y="1868488"/>
            <a:ext cx="7770813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Lighting Shot #1</a:t>
            </a:r>
          </a:p>
        </p:txBody>
      </p:sp>
      <p:pic>
        <p:nvPicPr>
          <p:cNvPr id="63491" name="Content Placeholder 3" descr="high contrast barb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20" r="-10620"/>
          <a:stretch>
            <a:fillRect/>
          </a:stretch>
        </p:blipFill>
        <p:spPr bwMode="auto">
          <a:xfrm>
            <a:off x="685800" y="1868488"/>
            <a:ext cx="7770813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Extreme Long 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0813" cy="4575175"/>
          </a:xfrm>
        </p:spPr>
        <p:txBody>
          <a:bodyPr/>
          <a:lstStyle/>
          <a:p>
            <a:pPr eaLnBrk="1" hangingPunct="1"/>
            <a:r>
              <a:rPr lang="en-US" sz="200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Taken from a great distance</a:t>
            </a:r>
          </a:p>
          <a:p>
            <a:pPr eaLnBrk="1" hangingPunct="1"/>
            <a:r>
              <a:rPr lang="en-US" sz="200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Almost always an exterior shot</a:t>
            </a:r>
          </a:p>
          <a:p>
            <a:pPr eaLnBrk="1" hangingPunct="1"/>
            <a:r>
              <a:rPr lang="en-US" sz="200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Serve as spatial frames of reference for the closer shots and for this reason are sometimes called – establishing shots</a:t>
            </a:r>
          </a:p>
          <a:p>
            <a:pPr eaLnBrk="1" hangingPunct="1"/>
            <a:r>
              <a:rPr lang="en-US" sz="200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Mostly found in Epic films , where the location plays  an important role </a:t>
            </a:r>
          </a:p>
        </p:txBody>
      </p:sp>
      <p:pic>
        <p:nvPicPr>
          <p:cNvPr id="23556" name="Picture 4" descr="establishing shotbo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000"/>
            <a:ext cx="640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Lighting Shot #2</a:t>
            </a:r>
          </a:p>
        </p:txBody>
      </p:sp>
      <p:pic>
        <p:nvPicPr>
          <p:cNvPr id="64515" name="Picture 3" descr="backlighting A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24000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Lighting Shot #3</a:t>
            </a:r>
          </a:p>
        </p:txBody>
      </p:sp>
      <p:pic>
        <p:nvPicPr>
          <p:cNvPr id="65539" name="Picture 3" descr="high key em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1631950"/>
            <a:ext cx="479107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Lighting Shot #4</a:t>
            </a:r>
          </a:p>
        </p:txBody>
      </p:sp>
      <p:pic>
        <p:nvPicPr>
          <p:cNvPr id="66563" name="Picture 3" descr="high key ligh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676400"/>
            <a:ext cx="8115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Lighting Shot #5</a:t>
            </a:r>
          </a:p>
        </p:txBody>
      </p:sp>
      <p:pic>
        <p:nvPicPr>
          <p:cNvPr id="67587" name="Picture 3" descr="high key mi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24000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Lighting Shot #6</a:t>
            </a:r>
          </a:p>
        </p:txBody>
      </p:sp>
      <p:pic>
        <p:nvPicPr>
          <p:cNvPr id="68611" name="Picture 3" descr="low key jo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594600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Lighting Shot #7</a:t>
            </a:r>
          </a:p>
        </p:txBody>
      </p:sp>
      <p:pic>
        <p:nvPicPr>
          <p:cNvPr id="69635" name="Picture 3" descr="high key st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24000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Lighting Shot #8</a:t>
            </a:r>
          </a:p>
        </p:txBody>
      </p:sp>
      <p:pic>
        <p:nvPicPr>
          <p:cNvPr id="70659" name="Picture 2" descr="low key bat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2001838"/>
            <a:ext cx="7924800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Lighting Shot #9</a:t>
            </a:r>
          </a:p>
        </p:txBody>
      </p:sp>
      <p:pic>
        <p:nvPicPr>
          <p:cNvPr id="71683" name="Picture 3" descr="star ligh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611938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Lighting Shot #10</a:t>
            </a:r>
          </a:p>
        </p:txBody>
      </p:sp>
      <p:pic>
        <p:nvPicPr>
          <p:cNvPr id="72707" name="Picture 4" descr="img_xme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025650"/>
            <a:ext cx="43180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Long 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Most complex in the cinema</a:t>
            </a:r>
          </a:p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Correspond approximately to the distance between the audience and the stage in the live theatre</a:t>
            </a:r>
          </a:p>
        </p:txBody>
      </p:sp>
      <p:pic>
        <p:nvPicPr>
          <p:cNvPr id="24580" name="Picture 4" descr="establishing 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87775"/>
            <a:ext cx="57975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The Close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Shows very little, if any locale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Concentrates on a relatively small object – the human face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Tends to </a:t>
            </a:r>
            <a:r>
              <a:rPr lang="en-US" b="1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elevate</a:t>
            </a:r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 the </a:t>
            </a:r>
            <a:r>
              <a:rPr lang="en-US" b="1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importance</a:t>
            </a:r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 of </a:t>
            </a:r>
            <a:r>
              <a:rPr lang="en-US" b="1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things</a:t>
            </a:r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 or </a:t>
            </a:r>
            <a:r>
              <a:rPr lang="en-US" b="1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symbols</a:t>
            </a:r>
          </a:p>
        </p:txBody>
      </p:sp>
      <p:pic>
        <p:nvPicPr>
          <p:cNvPr id="27652" name="Picture 5" descr="close up j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5200"/>
            <a:ext cx="556260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Extreme Close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770813" cy="51845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A variation of the close up shot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212121"/>
                  </a:outerShdw>
                </a:effectLst>
                <a:ea typeface="ＭＳ Ｐゴシック" panose="020B0600070205080204" pitchFamily="34" charset="-128"/>
              </a:rPr>
              <a:t>Instead of the face, it may show only a person’s eye or mouth</a:t>
            </a:r>
          </a:p>
          <a:p>
            <a:r>
              <a:rPr lang="en-US" dirty="0" smtClean="0"/>
              <a:t>Connotation </a:t>
            </a:r>
            <a:r>
              <a:rPr lang="en-US" dirty="0"/>
              <a:t>can be of intimacy, of having access to the mind or thought processes (including the subconscious) of the character.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shots can be used to stress the importance of a particular character at a particular moment in a </a:t>
            </a:r>
            <a:r>
              <a:rPr lang="en-US" dirty="0" smtClean="0"/>
              <a:t>film.. </a:t>
            </a:r>
          </a:p>
          <a:p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can designate imminent action (a hand picking up a knife, for example), and thereby create suspense. </a:t>
            </a:r>
            <a:endParaRPr lang="en-US" dirty="0" smtClean="0"/>
          </a:p>
          <a:p>
            <a:r>
              <a:rPr lang="en-US" dirty="0" smtClean="0"/>
              <a:t>They are very symbolic. </a:t>
            </a:r>
          </a:p>
          <a:p>
            <a:r>
              <a:rPr lang="en-US" dirty="0" smtClean="0"/>
              <a:t>Or </a:t>
            </a:r>
            <a:r>
              <a:rPr lang="en-US" dirty="0"/>
              <a:t>they can signify that an object will have </a:t>
            </a:r>
            <a:r>
              <a:rPr lang="en-US" dirty="0" smtClean="0"/>
              <a:t>an </a:t>
            </a:r>
            <a:r>
              <a:rPr lang="en-US" dirty="0"/>
              <a:t>important role to play in the </a:t>
            </a:r>
            <a:r>
              <a:rPr lang="en-US" dirty="0" smtClean="0"/>
              <a:t>development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of the narrative</a:t>
            </a:r>
            <a:r>
              <a:rPr lang="en-US" dirty="0" smtClean="0"/>
              <a:t>.. </a:t>
            </a:r>
            <a:endParaRPr lang="en-US" dirty="0" smtClean="0">
              <a:effectLst>
                <a:outerShdw blurRad="38100" dist="38100" dir="2700000" algn="tl">
                  <a:srgbClr val="212121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28676" name="Picture 3" descr="extreme close up matri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519" y="4293096"/>
            <a:ext cx="2664296" cy="22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776</TotalTime>
  <Words>1063</Words>
  <Application>Microsoft Office PowerPoint</Application>
  <PresentationFormat>On-screen Show (4:3)</PresentationFormat>
  <Paragraphs>158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ＭＳ Ｐゴシック</vt:lpstr>
      <vt:lpstr>Apple Chancery</vt:lpstr>
      <vt:lpstr>Arial</vt:lpstr>
      <vt:lpstr>Calisto MT</vt:lpstr>
      <vt:lpstr>Story</vt:lpstr>
      <vt:lpstr>Film Elements </vt:lpstr>
      <vt:lpstr>Colour </vt:lpstr>
      <vt:lpstr>Music </vt:lpstr>
      <vt:lpstr>The Shots</vt:lpstr>
      <vt:lpstr>Shots-Camera Distance  </vt:lpstr>
      <vt:lpstr>Extreme Long Shot</vt:lpstr>
      <vt:lpstr>Long Shot</vt:lpstr>
      <vt:lpstr>The Close Up</vt:lpstr>
      <vt:lpstr>Extreme Close Up</vt:lpstr>
      <vt:lpstr>The Full Shot</vt:lpstr>
      <vt:lpstr>Medium Shot</vt:lpstr>
      <vt:lpstr>Camera Angles</vt:lpstr>
      <vt:lpstr>Bird’s Eye View</vt:lpstr>
      <vt:lpstr>High Angle</vt:lpstr>
      <vt:lpstr>Eye Level Shot</vt:lpstr>
      <vt:lpstr>Low Angle</vt:lpstr>
      <vt:lpstr>Wide Angle</vt:lpstr>
      <vt:lpstr>Canted/Oblique Angle</vt:lpstr>
      <vt:lpstr>Lighting</vt:lpstr>
      <vt:lpstr>Lighting</vt:lpstr>
      <vt:lpstr>Key Lighting </vt:lpstr>
      <vt:lpstr>High Key </vt:lpstr>
      <vt:lpstr>Low Key</vt:lpstr>
      <vt:lpstr>High Contrast </vt:lpstr>
      <vt:lpstr>Backlighting</vt:lpstr>
      <vt:lpstr>PowerPoint Presentation</vt:lpstr>
      <vt:lpstr>Star Lighting</vt:lpstr>
      <vt:lpstr>Camera Movements</vt:lpstr>
      <vt:lpstr>Assignment</vt:lpstr>
      <vt:lpstr>Name the Shot</vt:lpstr>
      <vt:lpstr>Name the Shot</vt:lpstr>
      <vt:lpstr>Name the Shot</vt:lpstr>
      <vt:lpstr>Name the Shot</vt:lpstr>
      <vt:lpstr>Name the Shot</vt:lpstr>
      <vt:lpstr>Name the Shot</vt:lpstr>
      <vt:lpstr>Name the Angle</vt:lpstr>
      <vt:lpstr>Name the Shot</vt:lpstr>
      <vt:lpstr>Name the Angle</vt:lpstr>
      <vt:lpstr>Camera Shot #1</vt:lpstr>
      <vt:lpstr>Camera Shot #2</vt:lpstr>
      <vt:lpstr>Camera Shot #3</vt:lpstr>
      <vt:lpstr>Camera Shot #4</vt:lpstr>
      <vt:lpstr>Camera Shot #5</vt:lpstr>
      <vt:lpstr>Camera Shot #6</vt:lpstr>
      <vt:lpstr>Camera Shot #7</vt:lpstr>
      <vt:lpstr>Camera Shot #8</vt:lpstr>
      <vt:lpstr>Camera Shot #9</vt:lpstr>
      <vt:lpstr>Camera Shot #10</vt:lpstr>
      <vt:lpstr>Angle Shot #1</vt:lpstr>
      <vt:lpstr>Angle Shot #2</vt:lpstr>
      <vt:lpstr>Angle Shot #3</vt:lpstr>
      <vt:lpstr>Angle Shot #4</vt:lpstr>
      <vt:lpstr>Angle Shot #5</vt:lpstr>
      <vt:lpstr>Angle Shot #6</vt:lpstr>
      <vt:lpstr>Angle Shot #7</vt:lpstr>
      <vt:lpstr>Angle Shot #8</vt:lpstr>
      <vt:lpstr>Angle Shot #9</vt:lpstr>
      <vt:lpstr>Angle Shot #10</vt:lpstr>
      <vt:lpstr>Lighting Shot #1</vt:lpstr>
      <vt:lpstr>Lighting Shot #2</vt:lpstr>
      <vt:lpstr>Lighting Shot #3</vt:lpstr>
      <vt:lpstr>Lighting Shot #4</vt:lpstr>
      <vt:lpstr>Lighting Shot #5</vt:lpstr>
      <vt:lpstr>Lighting Shot #6</vt:lpstr>
      <vt:lpstr>Lighting Shot #7</vt:lpstr>
      <vt:lpstr>Lighting Shot #8</vt:lpstr>
      <vt:lpstr>Lighting Shot #9</vt:lpstr>
      <vt:lpstr>Lighting Shot #10</vt:lpstr>
    </vt:vector>
  </TitlesOfParts>
  <Company>RVSD41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Camera Shots &amp; Angles</dc:title>
  <dc:creator>rockyview school division</dc:creator>
  <cp:lastModifiedBy>Windows User</cp:lastModifiedBy>
  <cp:revision>77</cp:revision>
  <dcterms:created xsi:type="dcterms:W3CDTF">2008-12-04T03:40:46Z</dcterms:created>
  <dcterms:modified xsi:type="dcterms:W3CDTF">2018-12-11T17:15:48Z</dcterms:modified>
</cp:coreProperties>
</file>