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06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3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79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6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5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62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9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76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0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85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61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47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6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5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2F996E-CE0F-5C4B-91B9-A43AB390C6E2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6CF42-21A9-EA47-B051-73BACA02A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139099" y="1783822"/>
            <a:ext cx="7551601" cy="1612607"/>
          </a:xfrm>
        </p:spPr>
        <p:txBody>
          <a:bodyPr/>
          <a:lstStyle/>
          <a:p>
            <a:r>
              <a:rPr lang="en-US" dirty="0" smtClean="0"/>
              <a:t>Shakespeare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Allusions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7" y="2819400"/>
            <a:ext cx="7716838" cy="3581399"/>
          </a:xfrm>
        </p:spPr>
        <p:txBody>
          <a:bodyPr>
            <a:noAutofit/>
          </a:bodyPr>
          <a:lstStyle/>
          <a:p>
            <a:r>
              <a:rPr lang="en-US" sz="2800" dirty="0" smtClean="0"/>
              <a:t>Helps the reader/viewer understand new information such as characters, setting, plot, etc. by connecting it to something already well-known.</a:t>
            </a:r>
          </a:p>
          <a:p>
            <a:r>
              <a:rPr lang="en-US" sz="2800" dirty="0" smtClean="0"/>
              <a:t>May provide credibility to an argument.</a:t>
            </a:r>
          </a:p>
          <a:p>
            <a:r>
              <a:rPr lang="en-US" sz="2800" dirty="0" smtClean="0"/>
              <a:t>Makes a reader/viewer think and relate the current topic to previous knowledge.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84" y="180677"/>
            <a:ext cx="2616916" cy="2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Shakespeare </a:t>
            </a:r>
            <a:r>
              <a:rPr lang="en-CA" dirty="0" smtClean="0">
                <a:solidFill>
                  <a:srgbClr val="FF0000"/>
                </a:solidFill>
              </a:rPr>
              <a:t>LOVES</a:t>
            </a:r>
            <a:r>
              <a:rPr lang="en-CA" dirty="0" smtClean="0"/>
              <a:t> Allusion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effectLst/>
              </a:rPr>
              <a:t>That it should come to this!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But two months dead, nay, not so much, not two.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So excellent a king, that was to this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  <a:effectLst/>
              </a:rPr>
              <a:t>Hyperion to a satyr, </a:t>
            </a:r>
            <a:r>
              <a:rPr lang="en-US" dirty="0">
                <a:effectLst/>
              </a:rPr>
              <a:t>so loving to my mother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That he might not </a:t>
            </a:r>
            <a:r>
              <a:rPr lang="en-US" dirty="0" err="1">
                <a:effectLst/>
              </a:rPr>
              <a:t>beteem</a:t>
            </a:r>
            <a:r>
              <a:rPr lang="en-US" dirty="0">
                <a:effectLst/>
              </a:rPr>
              <a:t> the winds of heaven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Visit her face too roughly. Heaven and earth,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5" y="3657600"/>
            <a:ext cx="4204039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  <a:effectLst/>
              </a:rPr>
              <a:t>Hear Minerva speak.”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       — </a:t>
            </a:r>
            <a:r>
              <a:rPr lang="en-US" dirty="0" err="1">
                <a:effectLst/>
              </a:rPr>
              <a:t>Lucentio</a:t>
            </a:r>
            <a:r>
              <a:rPr lang="en-US" dirty="0">
                <a:effectLst/>
              </a:rPr>
              <a:t> (1.1.84)</a:t>
            </a:r>
          </a:p>
          <a:p>
            <a:r>
              <a:rPr lang="en-US" dirty="0">
                <a:effectLst/>
              </a:rPr>
              <a:t>Minerva is the Roman equivalent to Athena of Greek mythology. She is the goddess of wisdom.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r>
              <a:rPr lang="en-US" dirty="0">
                <a:solidFill>
                  <a:srgbClr val="FF0000"/>
                </a:solidFill>
                <a:effectLst/>
              </a:rPr>
              <a:t>“Leave that labor to great Hercules.”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        — </a:t>
            </a:r>
            <a:r>
              <a:rPr lang="en-US" dirty="0" err="1">
                <a:effectLst/>
              </a:rPr>
              <a:t>Gremio</a:t>
            </a:r>
            <a:r>
              <a:rPr lang="en-US" dirty="0">
                <a:effectLst/>
              </a:rPr>
              <a:t> (1.2.255)</a:t>
            </a:r>
          </a:p>
          <a:p>
            <a:r>
              <a:rPr lang="en-US" dirty="0">
                <a:effectLst/>
              </a:rPr>
              <a:t>Hercules, or Heracles, is a hero of incredible strength from Greek mythology. He was assigned twelve impossible labors by the goddess Hera. 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9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Metaphor and Similes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effectLst/>
              </a:rPr>
              <a:t>But soft! What light through yonder window breaks?</a:t>
            </a:r>
          </a:p>
          <a:p>
            <a:r>
              <a:rPr lang="en-US" dirty="0">
                <a:effectLst/>
              </a:rPr>
              <a:t>It is the east, </a:t>
            </a:r>
            <a:r>
              <a:rPr lang="en-US" dirty="0">
                <a:solidFill>
                  <a:srgbClr val="00B050"/>
                </a:solidFill>
                <a:effectLst/>
              </a:rPr>
              <a:t>and Juliet is the sun.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Scaring the ladies </a:t>
            </a:r>
            <a:r>
              <a:rPr lang="en-CA" dirty="0" smtClean="0">
                <a:solidFill>
                  <a:srgbClr val="00B050"/>
                </a:solidFill>
              </a:rPr>
              <a:t>like a crowkeeper </a:t>
            </a:r>
            <a:endParaRPr lang="en-C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Personification </a:t>
            </a:r>
            <a:endParaRPr lang="en-CA" dirty="0"/>
          </a:p>
        </p:txBody>
      </p:sp>
      <p:sp>
        <p:nvSpPr>
          <p:cNvPr id="8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050" y="3148953"/>
            <a:ext cx="9090950" cy="206210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525150"/>
                </a:solidFill>
                <a:effectLst/>
                <a:latin typeface="adelle"/>
              </a:rPr>
              <a:t>Hath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delle"/>
              </a:rPr>
              <a:t>Death lain with thy wife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525150"/>
                </a:solidFill>
                <a:effectLst/>
                <a:latin typeface="adelle"/>
              </a:rPr>
              <a:t>. See, there she lies,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525150"/>
                </a:solidFill>
                <a:effectLst/>
                <a:latin typeface="adelle"/>
              </a:rPr>
              <a:t>Flower as she was, deflowered by him.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525150"/>
                </a:solidFill>
                <a:effectLst/>
                <a:latin typeface="adelle"/>
              </a:rPr>
              <a:t>(40)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delle"/>
              </a:rPr>
              <a:t>Death is my son-in-law, Death is my heir;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</a:b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525150"/>
                </a:solidFill>
                <a:effectLst/>
                <a:latin typeface="adelle"/>
              </a:rPr>
              <a:t>My daughter he hath wedded. I will die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Iambic Pentameter </a:t>
            </a:r>
            <a:br>
              <a:rPr lang="en-CA" dirty="0" smtClean="0"/>
            </a:br>
            <a:r>
              <a:rPr lang="en-CA" dirty="0" smtClean="0"/>
              <a:t>de DUB, de DUB, de DUB…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we have already discussed Iambic Pentameter, this is a quick recap: 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9" b="27958"/>
          <a:stretch/>
        </p:blipFill>
        <p:spPr>
          <a:xfrm>
            <a:off x="3368267" y="2854036"/>
            <a:ext cx="5554061" cy="40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Blank Verse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Iambic Pentameter doesn’t rhyme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US" dirty="0">
                <a:effectLst/>
              </a:rPr>
              <a:t>By what it fed on, and yet within a month –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effectLst/>
              </a:rPr>
              <a:t>Let me not think </a:t>
            </a:r>
            <a:r>
              <a:rPr lang="en-US" u="sng" dirty="0" err="1">
                <a:effectLst/>
              </a:rPr>
              <a:t>on’t</a:t>
            </a:r>
            <a:r>
              <a:rPr lang="en-US" u="sng" dirty="0">
                <a:effectLst/>
              </a:rPr>
              <a:t>! Frailty, thy name is woman!</a:t>
            </a:r>
            <a:r>
              <a:rPr lang="en-US" dirty="0">
                <a:effectLst/>
              </a:rPr>
              <a:t> –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A little month, or ere those shoes were old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48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a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Image result for all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700087"/>
            <a:ext cx="82391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eek mythology advert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5842"/>
            <a:ext cx="8642878" cy="64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Allusion</a:t>
            </a:r>
            <a:br>
              <a:rPr lang="en-US" dirty="0" smtClean="0"/>
            </a:br>
            <a:r>
              <a:rPr lang="en-US" sz="3200" dirty="0" smtClean="0"/>
              <a:t>A statement that his an indirect reference to a work, person, event, etc. </a:t>
            </a:r>
            <a:endParaRPr lang="en-US" sz="3200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>
            <a:off x="2540255" y="3147180"/>
            <a:ext cx="6129747" cy="325362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Four Types</a:t>
            </a:r>
          </a:p>
          <a:p>
            <a:pPr lvl="2"/>
            <a:r>
              <a:rPr lang="en-US" sz="2800" dirty="0" smtClean="0"/>
              <a:t>Biblical</a:t>
            </a:r>
          </a:p>
          <a:p>
            <a:pPr lvl="2"/>
            <a:r>
              <a:rPr lang="en-US" sz="2800" dirty="0" smtClean="0"/>
              <a:t>Literary</a:t>
            </a:r>
          </a:p>
          <a:p>
            <a:pPr lvl="2"/>
            <a:r>
              <a:rPr lang="en-US" sz="2800" dirty="0" smtClean="0"/>
              <a:t>Historical</a:t>
            </a:r>
          </a:p>
          <a:p>
            <a:pPr lvl="2"/>
            <a:r>
              <a:rPr lang="en-US" sz="2800" dirty="0" smtClean="0"/>
              <a:t>Cultural (pop culture)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Literary Allusion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7718518" cy="685800"/>
          </a:xfrm>
        </p:spPr>
        <p:txBody>
          <a:bodyPr/>
          <a:lstStyle/>
          <a:p>
            <a:pPr algn="l"/>
            <a:r>
              <a:rPr lang="en-US" sz="2400" dirty="0"/>
              <a:t>A statement that indirectly refers to other well-known literary 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7" y="3657600"/>
            <a:ext cx="7716837" cy="11643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Are you sure you didn't</a:t>
            </a:r>
            <a:r>
              <a:rPr lang="fr-FR" sz="2800" dirty="0" smtClean="0"/>
              <a:t>’</a:t>
            </a:r>
            <a:r>
              <a:rPr lang="en-US" sz="2800" dirty="0" smtClean="0"/>
              <a:t>t eat the last cookie? Your nose is growing.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637" y="4860798"/>
            <a:ext cx="6332233" cy="1026667"/>
          </a:xfrm>
        </p:spPr>
        <p:txBody>
          <a:bodyPr>
            <a:noAutofit/>
          </a:bodyPr>
          <a:lstStyle/>
          <a:p>
            <a:r>
              <a:rPr lang="en-US" sz="2800" dirty="0" smtClean="0"/>
              <a:t>I went to bed with my hair wet and I woke up looking like Medusa.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561" y="137844"/>
            <a:ext cx="2558970" cy="2681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687" y="4387398"/>
            <a:ext cx="2024768" cy="22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Allusion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7718518" cy="685800"/>
          </a:xfrm>
        </p:spPr>
        <p:txBody>
          <a:bodyPr/>
          <a:lstStyle/>
          <a:p>
            <a:pPr algn="l"/>
            <a:r>
              <a:rPr lang="en-US" dirty="0" smtClean="0"/>
              <a:t>A statement that refers to history.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7" y="3657601"/>
            <a:ext cx="7716837" cy="1109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There’s a civil war going on in my family regarding where to go on vacation.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88" y="5061255"/>
            <a:ext cx="7718518" cy="133954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Reference to the American Civil War. . .North versus the south. . . To continue slavery or to abolish it, that was the question…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412" y="107950"/>
            <a:ext cx="2608637" cy="25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236" y="1371600"/>
            <a:ext cx="7716837" cy="1447800"/>
          </a:xfrm>
        </p:spPr>
        <p:txBody>
          <a:bodyPr/>
          <a:lstStyle/>
          <a:p>
            <a:r>
              <a:rPr lang="en-US" dirty="0" smtClean="0"/>
              <a:t>Pop Culture Allusion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7" y="2895601"/>
            <a:ext cx="7716837" cy="685800"/>
          </a:xfrm>
        </p:spPr>
        <p:txBody>
          <a:bodyPr/>
          <a:lstStyle/>
          <a:p>
            <a:pPr algn="l"/>
            <a:r>
              <a:rPr lang="en-US" dirty="0" smtClean="0"/>
              <a:t>A cultural allusion is an association of a person, place, or event within a specific community or culture.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860055"/>
            <a:ext cx="7716836" cy="10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She acts like that because haters </a:t>
            </a:r>
            <a:r>
              <a:rPr lang="en-US" sz="2800" dirty="0" err="1" smtClean="0"/>
              <a:t>gonna</a:t>
            </a:r>
            <a:r>
              <a:rPr lang="en-US" sz="2800" dirty="0" smtClean="0"/>
              <a:t> hate hate hate hate hate.	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88" y="5024445"/>
            <a:ext cx="7718518" cy="1376354"/>
          </a:xfrm>
        </p:spPr>
        <p:txBody>
          <a:bodyPr/>
          <a:lstStyle/>
          <a:p>
            <a:r>
              <a:rPr lang="en-US" sz="2800" dirty="0" smtClean="0"/>
              <a:t>Something weird is going on– my </a:t>
            </a:r>
            <a:r>
              <a:rPr lang="en-US" sz="2800" dirty="0" err="1" smtClean="0"/>
              <a:t>spidey</a:t>
            </a:r>
            <a:r>
              <a:rPr lang="en-US" sz="2800" dirty="0" smtClean="0"/>
              <a:t> sense is tingling.</a:t>
            </a:r>
            <a:endParaRPr lang="en-US" sz="2800" dirty="0"/>
          </a:p>
        </p:txBody>
      </p:sp>
      <p:pic>
        <p:nvPicPr>
          <p:cNvPr id="7" name="Picture 6" descr="TAYLOR-SWI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592">
            <a:off x="6386398" y="502022"/>
            <a:ext cx="2473304" cy="20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475</TotalTime>
  <Words>276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adelle</vt:lpstr>
      <vt:lpstr>Arial</vt:lpstr>
      <vt:lpstr>Garamond</vt:lpstr>
      <vt:lpstr>Organic</vt:lpstr>
      <vt:lpstr>Shakespeare Language</vt:lpstr>
      <vt:lpstr>Iambic Pentameter  de DUB, de DUB, de DUB…</vt:lpstr>
      <vt:lpstr>Blank Verse</vt:lpstr>
      <vt:lpstr>PowerPoint Presentation</vt:lpstr>
      <vt:lpstr>PowerPoint Presentation</vt:lpstr>
      <vt:lpstr> Allusion A statement that his an indirect reference to a work, person, event, etc. </vt:lpstr>
      <vt:lpstr>Literary Allusion</vt:lpstr>
      <vt:lpstr>Historical Allusion</vt:lpstr>
      <vt:lpstr>Pop Culture Allusion</vt:lpstr>
      <vt:lpstr>Effects of Allusions</vt:lpstr>
      <vt:lpstr>Shakespeare LOVES Allusion </vt:lpstr>
      <vt:lpstr>Metaphor and Similes</vt:lpstr>
      <vt:lpstr>Personification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Allusion</dc:title>
  <dc:creator>Rachel Thomas</dc:creator>
  <cp:lastModifiedBy>Windows User</cp:lastModifiedBy>
  <cp:revision>31</cp:revision>
  <dcterms:created xsi:type="dcterms:W3CDTF">2014-10-14T22:58:05Z</dcterms:created>
  <dcterms:modified xsi:type="dcterms:W3CDTF">2019-05-21T16:48:53Z</dcterms:modified>
</cp:coreProperties>
</file>