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8" r:id="rId3"/>
    <p:sldId id="260" r:id="rId4"/>
    <p:sldId id="257" r:id="rId5"/>
    <p:sldId id="261" r:id="rId6"/>
    <p:sldId id="262" r:id="rId7"/>
    <p:sldId id="263" r:id="rId8"/>
    <p:sldId id="264" r:id="rId9"/>
    <p:sldId id="259"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348BCD-2A4C-4431-9D18-A205A0A6A634}" type="datetimeFigureOut">
              <a:rPr lang="en-CA" smtClean="0"/>
              <a:t>2018-01-30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CBBBC-FA15-49A3-9304-49A872CDC69C}" type="slidenum">
              <a:rPr lang="en-CA" smtClean="0"/>
              <a:t>‹#›</a:t>
            </a:fld>
            <a:endParaRPr lang="en-CA"/>
          </a:p>
        </p:txBody>
      </p:sp>
    </p:spTree>
    <p:extLst>
      <p:ext uri="{BB962C8B-B14F-4D97-AF65-F5344CB8AC3E}">
        <p14:creationId xmlns:p14="http://schemas.microsoft.com/office/powerpoint/2010/main" val="503764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484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0017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1227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3159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9" name="Shape 2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8570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6099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4" name="Shape 2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7741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Wikipedia </a:t>
            </a:r>
          </a:p>
        </p:txBody>
      </p:sp>
    </p:spTree>
    <p:extLst>
      <p:ext uri="{BB962C8B-B14F-4D97-AF65-F5344CB8AC3E}">
        <p14:creationId xmlns:p14="http://schemas.microsoft.com/office/powerpoint/2010/main" val="2534959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9488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Wikipedia </a:t>
            </a:r>
          </a:p>
        </p:txBody>
      </p:sp>
    </p:spTree>
    <p:extLst>
      <p:ext uri="{BB962C8B-B14F-4D97-AF65-F5344CB8AC3E}">
        <p14:creationId xmlns:p14="http://schemas.microsoft.com/office/powerpoint/2010/main" val="267406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19187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6D4EE68-FEB7-4050-9DCA-63BC32989611}" type="datetimeFigureOut">
              <a:rPr lang="en-CA" smtClean="0"/>
              <a:t>2018-01-30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58045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167167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723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464605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1304627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421419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136759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26026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133316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263425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D4EE68-FEB7-4050-9DCA-63BC32989611}" type="datetimeFigureOut">
              <a:rPr lang="en-CA" smtClean="0"/>
              <a:t>2018-01-30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35308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D4EE68-FEB7-4050-9DCA-63BC32989611}" type="datetimeFigureOut">
              <a:rPr lang="en-CA" smtClean="0"/>
              <a:t>2018-01-30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245005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3"/>
          <p:cNvSpPr>
            <a:spLocks noGrp="1"/>
          </p:cNvSpPr>
          <p:nvPr>
            <p:ph type="ftr" sz="quarter" idx="11"/>
          </p:nvPr>
        </p:nvSpPr>
        <p:spPr/>
        <p:txBody>
          <a:bodyPr/>
          <a:lstStyle/>
          <a:p>
            <a:endParaRPr lang="en-CA"/>
          </a:p>
        </p:txBody>
      </p:sp>
      <p:sp>
        <p:nvSpPr>
          <p:cNvPr id="6" name="Slide Number Placeholder 4"/>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258770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2"/>
          <p:cNvSpPr>
            <a:spLocks noGrp="1"/>
          </p:cNvSpPr>
          <p:nvPr>
            <p:ph type="ftr" sz="quarter" idx="11"/>
          </p:nvPr>
        </p:nvSpPr>
        <p:spPr/>
        <p:txBody>
          <a:bodyPr/>
          <a:lstStyle/>
          <a:p>
            <a:endParaRPr lang="en-CA"/>
          </a:p>
        </p:txBody>
      </p:sp>
      <p:sp>
        <p:nvSpPr>
          <p:cNvPr id="6" name="Slide Number Placeholder 3"/>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91561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6D4EE68-FEB7-4050-9DCA-63BC32989611}" type="datetimeFigureOut">
              <a:rPr lang="en-CA" smtClean="0"/>
              <a:t>2018-01-30</a:t>
            </a:fld>
            <a:endParaRPr lang="en-CA"/>
          </a:p>
        </p:txBody>
      </p:sp>
      <p:sp>
        <p:nvSpPr>
          <p:cNvPr id="5" name="Footer Placeholder 5"/>
          <p:cNvSpPr>
            <a:spLocks noGrp="1"/>
          </p:cNvSpPr>
          <p:nvPr>
            <p:ph type="ftr" sz="quarter" idx="11"/>
          </p:nvPr>
        </p:nvSpPr>
        <p:spPr/>
        <p:txBody>
          <a:bodyPr/>
          <a:lstStyle/>
          <a:p>
            <a:endParaRPr lang="en-CA"/>
          </a:p>
        </p:txBody>
      </p:sp>
      <p:sp>
        <p:nvSpPr>
          <p:cNvPr id="6" name="Slide Number Placeholder 6"/>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316108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6D4EE68-FEB7-4050-9DCA-63BC32989611}" type="datetimeFigureOut">
              <a:rPr lang="en-CA" smtClean="0"/>
              <a:t>2018-01-30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83FC94-A24F-4D82-A6DE-9ACED23C730D}" type="slidenum">
              <a:rPr lang="en-CA" smtClean="0"/>
              <a:t>‹#›</a:t>
            </a:fld>
            <a:endParaRPr lang="en-CA"/>
          </a:p>
        </p:txBody>
      </p:sp>
    </p:spTree>
    <p:extLst>
      <p:ext uri="{BB962C8B-B14F-4D97-AF65-F5344CB8AC3E}">
        <p14:creationId xmlns:p14="http://schemas.microsoft.com/office/powerpoint/2010/main" val="425813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6D4EE68-FEB7-4050-9DCA-63BC32989611}" type="datetimeFigureOut">
              <a:rPr lang="en-CA" smtClean="0"/>
              <a:t>2018-01-30</a:t>
            </a:fld>
            <a:endParaRPr lang="en-C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C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83FC94-A24F-4D82-A6DE-9ACED23C730D}" type="slidenum">
              <a:rPr lang="en-CA" smtClean="0"/>
              <a:t>‹#›</a:t>
            </a:fld>
            <a:endParaRPr lang="en-CA"/>
          </a:p>
        </p:txBody>
      </p:sp>
    </p:spTree>
    <p:extLst>
      <p:ext uri="{BB962C8B-B14F-4D97-AF65-F5344CB8AC3E}">
        <p14:creationId xmlns:p14="http://schemas.microsoft.com/office/powerpoint/2010/main" val="420245789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Multiple Lenses 2 </a:t>
            </a:r>
            <a:endParaRPr lang="en-CA" dirty="0"/>
          </a:p>
        </p:txBody>
      </p:sp>
      <p:sp>
        <p:nvSpPr>
          <p:cNvPr id="3" name="Subtitle 2"/>
          <p:cNvSpPr>
            <a:spLocks noGrp="1"/>
          </p:cNvSpPr>
          <p:nvPr>
            <p:ph type="subTitle" idx="1"/>
          </p:nvPr>
        </p:nvSpPr>
        <p:spPr>
          <a:xfrm>
            <a:off x="2942191" y="5089107"/>
            <a:ext cx="8825658" cy="861420"/>
          </a:xfrm>
        </p:spPr>
        <p:txBody>
          <a:bodyPr/>
          <a:lstStyle/>
          <a:p>
            <a:r>
              <a:rPr lang="en-CA" dirty="0" smtClean="0"/>
              <a:t>	Psychology: Freud and </a:t>
            </a:r>
            <a:r>
              <a:rPr lang="en-CA" dirty="0" err="1" smtClean="0"/>
              <a:t>jung</a:t>
            </a:r>
            <a:r>
              <a:rPr lang="en-CA" dirty="0" smtClean="0"/>
              <a:t>  </a:t>
            </a:r>
            <a:endParaRPr lang="en-CA" dirty="0"/>
          </a:p>
        </p:txBody>
      </p:sp>
    </p:spTree>
    <p:extLst>
      <p:ext uri="{BB962C8B-B14F-4D97-AF65-F5344CB8AC3E}">
        <p14:creationId xmlns:p14="http://schemas.microsoft.com/office/powerpoint/2010/main" val="579362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2133600" y="274637"/>
            <a:ext cx="7924800" cy="1143000"/>
          </a:xfrm>
          <a:prstGeom prst="rect">
            <a:avLst/>
          </a:prstGeom>
        </p:spPr>
        <p:txBody>
          <a:bodyPr vert="horz" lIns="91425" tIns="91425" rIns="91425" bIns="91425" rtlCol="0" anchor="b" anchorCtr="0">
            <a:noAutofit/>
          </a:bodyPr>
          <a:lstStyle/>
          <a:p>
            <a:pPr>
              <a:spcBef>
                <a:spcPts val="0"/>
              </a:spcBef>
            </a:pPr>
            <a:r>
              <a:rPr lang="en-US"/>
              <a:t>Carl Jungian----Shadow Self </a:t>
            </a:r>
          </a:p>
        </p:txBody>
      </p:sp>
      <p:pic>
        <p:nvPicPr>
          <p:cNvPr id="293" name="Shape 293"/>
          <p:cNvPicPr preferRelativeResize="0"/>
          <p:nvPr/>
        </p:nvPicPr>
        <p:blipFill rotWithShape="1">
          <a:blip r:embed="rId3">
            <a:alphaModFix amt="38000"/>
          </a:blip>
          <a:srcRect l="710" t="-1420" r="-709" b="1419"/>
          <a:stretch/>
        </p:blipFill>
        <p:spPr>
          <a:xfrm>
            <a:off x="1529927" y="8821"/>
            <a:ext cx="9144000" cy="6849178"/>
          </a:xfrm>
          <a:prstGeom prst="rect">
            <a:avLst/>
          </a:prstGeom>
          <a:noFill/>
          <a:ln>
            <a:noFill/>
          </a:ln>
        </p:spPr>
      </p:pic>
      <p:sp>
        <p:nvSpPr>
          <p:cNvPr id="294" name="Shape 294"/>
          <p:cNvSpPr txBox="1">
            <a:spLocks noGrp="1"/>
          </p:cNvSpPr>
          <p:nvPr>
            <p:ph type="body" idx="1"/>
          </p:nvPr>
        </p:nvSpPr>
        <p:spPr>
          <a:xfrm>
            <a:off x="2133600" y="1417650"/>
            <a:ext cx="7924800" cy="4114800"/>
          </a:xfrm>
          <a:prstGeom prst="rect">
            <a:avLst/>
          </a:prstGeom>
        </p:spPr>
        <p:txBody>
          <a:bodyPr vert="horz" lIns="91425" tIns="91425" rIns="91425" bIns="91425" rtlCol="0" anchor="t" anchorCtr="0">
            <a:noAutofit/>
          </a:bodyPr>
          <a:lstStyle/>
          <a:p>
            <a:pPr>
              <a:spcBef>
                <a:spcPts val="0"/>
              </a:spcBef>
              <a:buNone/>
            </a:pPr>
            <a:r>
              <a:rPr lang="en-US" sz="3000">
                <a:solidFill>
                  <a:srgbClr val="FFFFFF"/>
                </a:solidFill>
                <a:latin typeface="Times New Roman"/>
                <a:ea typeface="Times New Roman"/>
                <a:cs typeface="Times New Roman"/>
                <a:sym typeface="Times New Roman"/>
              </a:rPr>
              <a:t> Jungian psychology, the "</a:t>
            </a:r>
            <a:r>
              <a:rPr lang="en-US" sz="3000" b="1">
                <a:solidFill>
                  <a:srgbClr val="FFFFFF"/>
                </a:solidFill>
                <a:latin typeface="Times New Roman"/>
                <a:ea typeface="Times New Roman"/>
                <a:cs typeface="Times New Roman"/>
                <a:sym typeface="Times New Roman"/>
              </a:rPr>
              <a:t>shadow</a:t>
            </a:r>
            <a:r>
              <a:rPr lang="en-US" sz="3000">
                <a:solidFill>
                  <a:srgbClr val="FFFFFF"/>
                </a:solidFill>
                <a:latin typeface="Times New Roman"/>
                <a:ea typeface="Times New Roman"/>
                <a:cs typeface="Times New Roman"/>
                <a:sym typeface="Times New Roman"/>
              </a:rPr>
              <a:t>", "Id", or "</a:t>
            </a:r>
            <a:r>
              <a:rPr lang="en-US" sz="3000" b="1">
                <a:solidFill>
                  <a:srgbClr val="FFFFFF"/>
                </a:solidFill>
                <a:latin typeface="Times New Roman"/>
                <a:ea typeface="Times New Roman"/>
                <a:cs typeface="Times New Roman"/>
                <a:sym typeface="Times New Roman"/>
              </a:rPr>
              <a:t>shadow</a:t>
            </a:r>
            <a:r>
              <a:rPr lang="en-US" sz="3000">
                <a:solidFill>
                  <a:srgbClr val="FFFFFF"/>
                </a:solidFill>
                <a:latin typeface="Times New Roman"/>
                <a:ea typeface="Times New Roman"/>
                <a:cs typeface="Times New Roman"/>
                <a:sym typeface="Times New Roman"/>
              </a:rPr>
              <a:t> aspect/archetype" may refer to (1) an unconscious aspect of the personality which the conscious ego does not identify in itself. In short, the </a:t>
            </a:r>
            <a:r>
              <a:rPr lang="en-US" sz="3000" b="1">
                <a:solidFill>
                  <a:srgbClr val="FFFFFF"/>
                </a:solidFill>
                <a:latin typeface="Times New Roman"/>
                <a:ea typeface="Times New Roman"/>
                <a:cs typeface="Times New Roman"/>
                <a:sym typeface="Times New Roman"/>
              </a:rPr>
              <a:t>shadow</a:t>
            </a:r>
            <a:r>
              <a:rPr lang="en-US" sz="3000">
                <a:solidFill>
                  <a:srgbClr val="FFFFFF"/>
                </a:solidFill>
                <a:latin typeface="Times New Roman"/>
                <a:ea typeface="Times New Roman"/>
                <a:cs typeface="Times New Roman"/>
                <a:sym typeface="Times New Roman"/>
              </a:rPr>
              <a:t> is the "dark </a:t>
            </a:r>
            <a:r>
              <a:rPr lang="en-US" sz="3000" b="1">
                <a:solidFill>
                  <a:srgbClr val="FFFFFF"/>
                </a:solidFill>
                <a:latin typeface="Times New Roman"/>
                <a:ea typeface="Times New Roman"/>
                <a:cs typeface="Times New Roman"/>
                <a:sym typeface="Times New Roman"/>
              </a:rPr>
              <a:t>side</a:t>
            </a:r>
            <a:r>
              <a:rPr lang="en-US" sz="3000">
                <a:solidFill>
                  <a:srgbClr val="FFFFFF"/>
                </a:solidFill>
                <a:latin typeface="Times New Roman"/>
                <a:ea typeface="Times New Roman"/>
                <a:cs typeface="Times New Roman"/>
                <a:sym typeface="Times New Roman"/>
              </a:rPr>
              <a:t>".</a:t>
            </a:r>
            <a:br>
              <a:rPr lang="en-US" sz="3000">
                <a:solidFill>
                  <a:srgbClr val="FFFFFF"/>
                </a:solidFill>
                <a:latin typeface="Times New Roman"/>
                <a:ea typeface="Times New Roman"/>
                <a:cs typeface="Times New Roman"/>
                <a:sym typeface="Times New Roman"/>
              </a:rPr>
            </a:br>
            <a:endParaRPr lang="en-US" sz="3000">
              <a:solidFill>
                <a:srgbClr val="FFFFFF"/>
              </a:solidFill>
              <a:latin typeface="Times New Roman"/>
              <a:ea typeface="Times New Roman"/>
              <a:cs typeface="Times New Roman"/>
              <a:sym typeface="Times New Roman"/>
            </a:endParaRPr>
          </a:p>
          <a:p>
            <a:pPr>
              <a:spcBef>
                <a:spcPts val="0"/>
              </a:spcBef>
              <a:buNone/>
            </a:pPr>
            <a:r>
              <a:rPr lang="en-US" sz="3000">
                <a:solidFill>
                  <a:srgbClr val="FFFFFF"/>
                </a:solidFill>
                <a:latin typeface="Times New Roman"/>
                <a:ea typeface="Times New Roman"/>
                <a:cs typeface="Times New Roman"/>
                <a:sym typeface="Times New Roman"/>
              </a:rPr>
              <a:t>We see this idea a lot in media: Batman, Joker, Smeagol---basically, anything that uses a mask and acts outside of their personality</a:t>
            </a:r>
            <a:br>
              <a:rPr lang="en-US" sz="3000">
                <a:solidFill>
                  <a:srgbClr val="FFFFFF"/>
                </a:solidFill>
                <a:latin typeface="Times New Roman"/>
                <a:ea typeface="Times New Roman"/>
                <a:cs typeface="Times New Roman"/>
                <a:sym typeface="Times New Roman"/>
              </a:rPr>
            </a:br>
            <a:r>
              <a:rPr lang="en-US" sz="3000">
                <a:solidFill>
                  <a:srgbClr val="FFFFFF"/>
                </a:solidFill>
                <a:latin typeface="Times New Roman"/>
                <a:ea typeface="Times New Roman"/>
                <a:cs typeface="Times New Roman"/>
                <a:sym typeface="Times New Roman"/>
              </a:rPr>
              <a:t>“The devil on your shoulder” ---inner voice telling you to act on primitive impulses </a:t>
            </a:r>
          </a:p>
        </p:txBody>
      </p:sp>
    </p:spTree>
    <p:extLst>
      <p:ext uri="{BB962C8B-B14F-4D97-AF65-F5344CB8AC3E}">
        <p14:creationId xmlns:p14="http://schemas.microsoft.com/office/powerpoint/2010/main" val="4153433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2133600" y="274637"/>
            <a:ext cx="7924800" cy="1143000"/>
          </a:xfrm>
          <a:prstGeom prst="rect">
            <a:avLst/>
          </a:prstGeom>
        </p:spPr>
        <p:txBody>
          <a:bodyPr vert="horz" lIns="91425" tIns="91425" rIns="91425" bIns="91425" rtlCol="0" anchor="b" anchorCtr="0">
            <a:noAutofit/>
          </a:bodyPr>
          <a:lstStyle/>
          <a:p>
            <a:pPr>
              <a:spcBef>
                <a:spcPts val="0"/>
              </a:spcBef>
            </a:pPr>
            <a:r>
              <a:rPr lang="en-US"/>
              <a:t>Lord of the Flies</a:t>
            </a:r>
          </a:p>
        </p:txBody>
      </p:sp>
      <p:sp>
        <p:nvSpPr>
          <p:cNvPr id="300" name="Shape 300"/>
          <p:cNvSpPr txBox="1">
            <a:spLocks noGrp="1"/>
          </p:cNvSpPr>
          <p:nvPr>
            <p:ph type="body" idx="1"/>
          </p:nvPr>
        </p:nvSpPr>
        <p:spPr>
          <a:xfrm>
            <a:off x="2133600" y="1600200"/>
            <a:ext cx="7924800" cy="4114800"/>
          </a:xfrm>
          <a:prstGeom prst="rect">
            <a:avLst/>
          </a:prstGeom>
        </p:spPr>
        <p:txBody>
          <a:bodyPr vert="horz" lIns="91425" tIns="91425" rIns="91425" bIns="91425" rtlCol="0" anchor="t" anchorCtr="0">
            <a:noAutofit/>
          </a:bodyPr>
          <a:lstStyle/>
          <a:p>
            <a:pPr marL="457200" indent="-419100">
              <a:spcBef>
                <a:spcPts val="0"/>
              </a:spcBef>
              <a:buSzPct val="100000"/>
            </a:pPr>
            <a:r>
              <a:rPr lang="en-US" sz="3000"/>
              <a:t>Where do we see these concepts in the novel??? </a:t>
            </a:r>
          </a:p>
          <a:p>
            <a:pPr marL="457200" indent="-419100">
              <a:spcBef>
                <a:spcPts val="0"/>
              </a:spcBef>
              <a:buSzPct val="100000"/>
            </a:pPr>
            <a:r>
              <a:rPr lang="en-US" sz="3000"/>
              <a:t>Id, ego, superego?</a:t>
            </a:r>
          </a:p>
          <a:p>
            <a:pPr marL="457200" indent="-419100">
              <a:spcBef>
                <a:spcPts val="0"/>
              </a:spcBef>
              <a:buSzPct val="100000"/>
            </a:pPr>
            <a:r>
              <a:rPr lang="en-US" sz="3000"/>
              <a:t>Shadow Self? </a:t>
            </a:r>
          </a:p>
        </p:txBody>
      </p:sp>
    </p:spTree>
    <p:extLst>
      <p:ext uri="{BB962C8B-B14F-4D97-AF65-F5344CB8AC3E}">
        <p14:creationId xmlns:p14="http://schemas.microsoft.com/office/powerpoint/2010/main" val="2305103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2133600" y="274637"/>
            <a:ext cx="7924800" cy="1143000"/>
          </a:xfrm>
          <a:prstGeom prst="rect">
            <a:avLst/>
          </a:prstGeom>
        </p:spPr>
        <p:txBody>
          <a:bodyPr vert="horz" lIns="91425" tIns="91425" rIns="91425" bIns="91425" rtlCol="0" anchor="b" anchorCtr="0">
            <a:noAutofit/>
          </a:bodyPr>
          <a:lstStyle/>
          <a:p>
            <a:pPr>
              <a:spcBef>
                <a:spcPts val="0"/>
              </a:spcBef>
            </a:pPr>
            <a:r>
              <a:rPr lang="en-US"/>
              <a:t>Carl Jungian----Shadow Self </a:t>
            </a:r>
          </a:p>
        </p:txBody>
      </p:sp>
      <p:pic>
        <p:nvPicPr>
          <p:cNvPr id="293" name="Shape 293"/>
          <p:cNvPicPr preferRelativeResize="0"/>
          <p:nvPr/>
        </p:nvPicPr>
        <p:blipFill rotWithShape="1">
          <a:blip r:embed="rId3">
            <a:alphaModFix amt="38000"/>
          </a:blip>
          <a:srcRect l="710" t="-1420" r="-709" b="1419"/>
          <a:stretch/>
        </p:blipFill>
        <p:spPr>
          <a:xfrm>
            <a:off x="1529927" y="8821"/>
            <a:ext cx="9144000" cy="6849178"/>
          </a:xfrm>
          <a:prstGeom prst="rect">
            <a:avLst/>
          </a:prstGeom>
          <a:noFill/>
          <a:ln>
            <a:noFill/>
          </a:ln>
        </p:spPr>
      </p:pic>
      <p:sp>
        <p:nvSpPr>
          <p:cNvPr id="294" name="Shape 294"/>
          <p:cNvSpPr txBox="1">
            <a:spLocks noGrp="1"/>
          </p:cNvSpPr>
          <p:nvPr>
            <p:ph type="body" idx="1"/>
          </p:nvPr>
        </p:nvSpPr>
        <p:spPr>
          <a:xfrm>
            <a:off x="2133600" y="1417650"/>
            <a:ext cx="7924800" cy="4114800"/>
          </a:xfrm>
          <a:prstGeom prst="rect">
            <a:avLst/>
          </a:prstGeom>
        </p:spPr>
        <p:txBody>
          <a:bodyPr vert="horz" lIns="91425" tIns="91425" rIns="91425" bIns="91425" rtlCol="0" anchor="t" anchorCtr="0">
            <a:noAutofit/>
          </a:bodyPr>
          <a:lstStyle/>
          <a:p>
            <a:pPr>
              <a:spcBef>
                <a:spcPts val="0"/>
              </a:spcBef>
              <a:buNone/>
            </a:pPr>
            <a:r>
              <a:rPr lang="en-US" sz="3000">
                <a:solidFill>
                  <a:srgbClr val="FFFFFF"/>
                </a:solidFill>
                <a:latin typeface="Times New Roman"/>
                <a:ea typeface="Times New Roman"/>
                <a:cs typeface="Times New Roman"/>
                <a:sym typeface="Times New Roman"/>
              </a:rPr>
              <a:t> Jungian psychology, the "</a:t>
            </a:r>
            <a:r>
              <a:rPr lang="en-US" sz="3000" b="1">
                <a:solidFill>
                  <a:srgbClr val="FFFFFF"/>
                </a:solidFill>
                <a:latin typeface="Times New Roman"/>
                <a:ea typeface="Times New Roman"/>
                <a:cs typeface="Times New Roman"/>
                <a:sym typeface="Times New Roman"/>
              </a:rPr>
              <a:t>shadow</a:t>
            </a:r>
            <a:r>
              <a:rPr lang="en-US" sz="3000">
                <a:solidFill>
                  <a:srgbClr val="FFFFFF"/>
                </a:solidFill>
                <a:latin typeface="Times New Roman"/>
                <a:ea typeface="Times New Roman"/>
                <a:cs typeface="Times New Roman"/>
                <a:sym typeface="Times New Roman"/>
              </a:rPr>
              <a:t>", "Id", or "</a:t>
            </a:r>
            <a:r>
              <a:rPr lang="en-US" sz="3000" b="1">
                <a:solidFill>
                  <a:srgbClr val="FFFFFF"/>
                </a:solidFill>
                <a:latin typeface="Times New Roman"/>
                <a:ea typeface="Times New Roman"/>
                <a:cs typeface="Times New Roman"/>
                <a:sym typeface="Times New Roman"/>
              </a:rPr>
              <a:t>shadow</a:t>
            </a:r>
            <a:r>
              <a:rPr lang="en-US" sz="3000">
                <a:solidFill>
                  <a:srgbClr val="FFFFFF"/>
                </a:solidFill>
                <a:latin typeface="Times New Roman"/>
                <a:ea typeface="Times New Roman"/>
                <a:cs typeface="Times New Roman"/>
                <a:sym typeface="Times New Roman"/>
              </a:rPr>
              <a:t> aspect/archetype" may refer to (1) an unconscious aspect of the personality which the conscious ego does not identify in itself. In short, the </a:t>
            </a:r>
            <a:r>
              <a:rPr lang="en-US" sz="3000" b="1">
                <a:solidFill>
                  <a:srgbClr val="FFFFFF"/>
                </a:solidFill>
                <a:latin typeface="Times New Roman"/>
                <a:ea typeface="Times New Roman"/>
                <a:cs typeface="Times New Roman"/>
                <a:sym typeface="Times New Roman"/>
              </a:rPr>
              <a:t>shadow</a:t>
            </a:r>
            <a:r>
              <a:rPr lang="en-US" sz="3000">
                <a:solidFill>
                  <a:srgbClr val="FFFFFF"/>
                </a:solidFill>
                <a:latin typeface="Times New Roman"/>
                <a:ea typeface="Times New Roman"/>
                <a:cs typeface="Times New Roman"/>
                <a:sym typeface="Times New Roman"/>
              </a:rPr>
              <a:t> is the "dark </a:t>
            </a:r>
            <a:r>
              <a:rPr lang="en-US" sz="3000" b="1">
                <a:solidFill>
                  <a:srgbClr val="FFFFFF"/>
                </a:solidFill>
                <a:latin typeface="Times New Roman"/>
                <a:ea typeface="Times New Roman"/>
                <a:cs typeface="Times New Roman"/>
                <a:sym typeface="Times New Roman"/>
              </a:rPr>
              <a:t>side</a:t>
            </a:r>
            <a:r>
              <a:rPr lang="en-US" sz="3000">
                <a:solidFill>
                  <a:srgbClr val="FFFFFF"/>
                </a:solidFill>
                <a:latin typeface="Times New Roman"/>
                <a:ea typeface="Times New Roman"/>
                <a:cs typeface="Times New Roman"/>
                <a:sym typeface="Times New Roman"/>
              </a:rPr>
              <a:t>".</a:t>
            </a:r>
            <a:br>
              <a:rPr lang="en-US" sz="3000">
                <a:solidFill>
                  <a:srgbClr val="FFFFFF"/>
                </a:solidFill>
                <a:latin typeface="Times New Roman"/>
                <a:ea typeface="Times New Roman"/>
                <a:cs typeface="Times New Roman"/>
                <a:sym typeface="Times New Roman"/>
              </a:rPr>
            </a:br>
            <a:endParaRPr lang="en-US" sz="3000">
              <a:solidFill>
                <a:srgbClr val="FFFFFF"/>
              </a:solidFill>
              <a:latin typeface="Times New Roman"/>
              <a:ea typeface="Times New Roman"/>
              <a:cs typeface="Times New Roman"/>
              <a:sym typeface="Times New Roman"/>
            </a:endParaRPr>
          </a:p>
          <a:p>
            <a:pPr>
              <a:spcBef>
                <a:spcPts val="0"/>
              </a:spcBef>
              <a:buNone/>
            </a:pPr>
            <a:r>
              <a:rPr lang="en-US" sz="3000">
                <a:solidFill>
                  <a:srgbClr val="FFFFFF"/>
                </a:solidFill>
                <a:latin typeface="Times New Roman"/>
                <a:ea typeface="Times New Roman"/>
                <a:cs typeface="Times New Roman"/>
                <a:sym typeface="Times New Roman"/>
              </a:rPr>
              <a:t>We see this idea a lot in media: Batman, Joker, Smeagol---basically, anything that uses a mask and acts outside of their personality</a:t>
            </a:r>
            <a:br>
              <a:rPr lang="en-US" sz="3000">
                <a:solidFill>
                  <a:srgbClr val="FFFFFF"/>
                </a:solidFill>
                <a:latin typeface="Times New Roman"/>
                <a:ea typeface="Times New Roman"/>
                <a:cs typeface="Times New Roman"/>
                <a:sym typeface="Times New Roman"/>
              </a:rPr>
            </a:br>
            <a:r>
              <a:rPr lang="en-US" sz="3000">
                <a:solidFill>
                  <a:srgbClr val="FFFFFF"/>
                </a:solidFill>
                <a:latin typeface="Times New Roman"/>
                <a:ea typeface="Times New Roman"/>
                <a:cs typeface="Times New Roman"/>
                <a:sym typeface="Times New Roman"/>
              </a:rPr>
              <a:t>“The devil on your shoulder” ---inner voice telling you to act on primitive impulses </a:t>
            </a:r>
          </a:p>
        </p:txBody>
      </p:sp>
    </p:spTree>
    <p:extLst>
      <p:ext uri="{BB962C8B-B14F-4D97-AF65-F5344CB8AC3E}">
        <p14:creationId xmlns:p14="http://schemas.microsoft.com/office/powerpoint/2010/main" val="1432262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2133600" y="274637"/>
            <a:ext cx="7924800" cy="1143000"/>
          </a:xfrm>
          <a:prstGeom prst="rect">
            <a:avLst/>
          </a:prstGeom>
        </p:spPr>
        <p:txBody>
          <a:bodyPr vert="horz" lIns="91425" tIns="91425" rIns="91425" bIns="91425" rtlCol="0" anchor="b" anchorCtr="0">
            <a:noAutofit/>
          </a:bodyPr>
          <a:lstStyle/>
          <a:p>
            <a:pPr>
              <a:spcBef>
                <a:spcPts val="0"/>
              </a:spcBef>
            </a:pPr>
            <a:r>
              <a:rPr lang="en-US"/>
              <a:t>Lord of the Flies</a:t>
            </a:r>
          </a:p>
        </p:txBody>
      </p:sp>
      <p:sp>
        <p:nvSpPr>
          <p:cNvPr id="300" name="Shape 300"/>
          <p:cNvSpPr txBox="1">
            <a:spLocks noGrp="1"/>
          </p:cNvSpPr>
          <p:nvPr>
            <p:ph type="body" idx="1"/>
          </p:nvPr>
        </p:nvSpPr>
        <p:spPr>
          <a:xfrm>
            <a:off x="2133600" y="1600200"/>
            <a:ext cx="7924800" cy="4114800"/>
          </a:xfrm>
          <a:prstGeom prst="rect">
            <a:avLst/>
          </a:prstGeom>
        </p:spPr>
        <p:txBody>
          <a:bodyPr vert="horz" lIns="91425" tIns="91425" rIns="91425" bIns="91425" rtlCol="0" anchor="t" anchorCtr="0">
            <a:noAutofit/>
          </a:bodyPr>
          <a:lstStyle/>
          <a:p>
            <a:pPr marL="457200" indent="-419100">
              <a:spcBef>
                <a:spcPts val="0"/>
              </a:spcBef>
              <a:buSzPct val="100000"/>
            </a:pPr>
            <a:r>
              <a:rPr lang="en-US" sz="3000"/>
              <a:t>Where do we see these concepts in the novel??? </a:t>
            </a:r>
          </a:p>
          <a:p>
            <a:pPr marL="457200" indent="-419100">
              <a:spcBef>
                <a:spcPts val="0"/>
              </a:spcBef>
              <a:buSzPct val="100000"/>
            </a:pPr>
            <a:r>
              <a:rPr lang="en-US" sz="3000"/>
              <a:t>Id, ego, superego?</a:t>
            </a:r>
          </a:p>
          <a:p>
            <a:pPr marL="457200" indent="-419100">
              <a:spcBef>
                <a:spcPts val="0"/>
              </a:spcBef>
              <a:buSzPct val="100000"/>
            </a:pPr>
            <a:r>
              <a:rPr lang="en-US" sz="3000"/>
              <a:t>Shadow Self? </a:t>
            </a:r>
          </a:p>
        </p:txBody>
      </p:sp>
    </p:spTree>
    <p:extLst>
      <p:ext uri="{BB962C8B-B14F-4D97-AF65-F5344CB8AC3E}">
        <p14:creationId xmlns:p14="http://schemas.microsoft.com/office/powerpoint/2010/main" val="1415637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2133601" y="274637"/>
            <a:ext cx="7924799" cy="1143000"/>
          </a:xfrm>
          <a:prstGeom prst="rect">
            <a:avLst/>
          </a:prstGeom>
          <a:noFill/>
          <a:ln>
            <a:noFill/>
          </a:ln>
        </p:spPr>
        <p:txBody>
          <a:bodyPr vert="horz" lIns="91425" tIns="45700" rIns="91425" bIns="45700" rtlCol="0" anchor="b" anchorCtr="0">
            <a:noAutofit/>
          </a:bodyPr>
          <a:lstStyle/>
          <a:p>
            <a:pPr algn="ctr">
              <a:lnSpc>
                <a:spcPct val="100000"/>
              </a:lnSpc>
              <a:spcBef>
                <a:spcPts val="0"/>
              </a:spcBef>
              <a:buClr>
                <a:schemeClr val="lt1"/>
              </a:buClr>
              <a:buSzPct val="25000"/>
            </a:pPr>
            <a:r>
              <a:rPr lang="en-US" sz="3000" u="sng">
                <a:solidFill>
                  <a:schemeClr val="lt1"/>
                </a:solidFill>
                <a:latin typeface="Times New Roman"/>
                <a:ea typeface="Times New Roman"/>
                <a:cs typeface="Times New Roman"/>
                <a:sym typeface="Times New Roman"/>
              </a:rPr>
              <a:t>A FREUDIAN ALLEGORY</a:t>
            </a:r>
            <a:r>
              <a:rPr lang="en-US" sz="3000">
                <a:solidFill>
                  <a:schemeClr val="lt1"/>
                </a:solidFill>
                <a:latin typeface="Times New Roman"/>
                <a:ea typeface="Times New Roman"/>
                <a:cs typeface="Times New Roman"/>
                <a:sym typeface="Times New Roman"/>
              </a:rPr>
              <a:t/>
            </a:r>
            <a:br>
              <a:rPr lang="en-US" sz="3000">
                <a:solidFill>
                  <a:schemeClr val="lt1"/>
                </a:solidFill>
                <a:latin typeface="Times New Roman"/>
                <a:ea typeface="Times New Roman"/>
                <a:cs typeface="Times New Roman"/>
                <a:sym typeface="Times New Roman"/>
              </a:rPr>
            </a:br>
            <a:r>
              <a:rPr lang="en-US" sz="3000">
                <a:solidFill>
                  <a:schemeClr val="lt1"/>
                </a:solidFill>
                <a:latin typeface="Times New Roman"/>
                <a:ea typeface="Times New Roman"/>
                <a:cs typeface="Times New Roman"/>
                <a:sym typeface="Times New Roman"/>
              </a:rPr>
              <a:t>RALPH, JACK, AND PIGGY</a:t>
            </a:r>
          </a:p>
        </p:txBody>
      </p:sp>
      <p:sp>
        <p:nvSpPr>
          <p:cNvPr id="252" name="Shape 252"/>
          <p:cNvSpPr txBox="1">
            <a:spLocks noGrp="1"/>
          </p:cNvSpPr>
          <p:nvPr>
            <p:ph idx="1"/>
          </p:nvPr>
        </p:nvSpPr>
        <p:spPr>
          <a:xfrm>
            <a:off x="2133601" y="1600200"/>
            <a:ext cx="7924799" cy="4114800"/>
          </a:xfrm>
          <a:prstGeom prst="rect">
            <a:avLst/>
          </a:prstGeom>
          <a:noFill/>
          <a:ln>
            <a:noFill/>
          </a:ln>
        </p:spPr>
        <p:txBody>
          <a:bodyPr vert="horz" lIns="91425" tIns="45700" rIns="91425" bIns="45700" rtlCol="0" anchor="t" anchorCtr="0">
            <a:noAutofit/>
          </a:bodyPr>
          <a:lstStyle/>
          <a:p>
            <a:pPr marL="342900" indent="-342900">
              <a:lnSpc>
                <a:spcPct val="75000"/>
              </a:lnSpc>
              <a:spcBef>
                <a:spcPts val="0"/>
              </a:spcBef>
              <a:buClr>
                <a:schemeClr val="lt2"/>
              </a:buClr>
              <a:buSzPct val="100000"/>
              <a:buFont typeface="Arial"/>
              <a:buChar char="•"/>
            </a:pPr>
            <a:r>
              <a:rPr lang="en-US" sz="1700">
                <a:solidFill>
                  <a:schemeClr val="lt1"/>
                </a:solidFill>
                <a:latin typeface="Arial"/>
                <a:ea typeface="Arial"/>
                <a:cs typeface="Arial"/>
                <a:sym typeface="Arial"/>
              </a:rPr>
              <a:t>Id </a:t>
            </a:r>
          </a:p>
          <a:p>
            <a:pPr marL="742950" lvl="1" indent="-285750">
              <a:lnSpc>
                <a:spcPct val="75000"/>
              </a:lnSpc>
              <a:spcBef>
                <a:spcPts val="940"/>
              </a:spcBef>
              <a:buClr>
                <a:schemeClr val="lt2"/>
              </a:buClr>
              <a:buSzPct val="100000"/>
              <a:buFont typeface="Arial"/>
              <a:buChar char="•"/>
            </a:pPr>
            <a:r>
              <a:rPr lang="en-US" sz="1700">
                <a:solidFill>
                  <a:schemeClr val="lt1"/>
                </a:solidFill>
                <a:latin typeface="Arial"/>
                <a:ea typeface="Arial"/>
                <a:cs typeface="Arial"/>
                <a:sym typeface="Arial"/>
              </a:rPr>
              <a:t>The part of the personality reflecting unorganized, instinctual impulses. If unbridled, it seeks immediate gratification of primitive needs. </a:t>
            </a:r>
          </a:p>
          <a:p>
            <a:pPr marL="342900" indent="-342900">
              <a:lnSpc>
                <a:spcPct val="75000"/>
              </a:lnSpc>
              <a:spcBef>
                <a:spcPts val="940"/>
              </a:spcBef>
              <a:buClr>
                <a:schemeClr val="lt2"/>
              </a:buClr>
              <a:buSzPct val="100000"/>
              <a:buFont typeface="Arial"/>
              <a:buChar char="•"/>
            </a:pPr>
            <a:r>
              <a:rPr lang="en-US" sz="1700">
                <a:solidFill>
                  <a:schemeClr val="lt1"/>
                </a:solidFill>
                <a:latin typeface="Arial"/>
                <a:ea typeface="Arial"/>
                <a:cs typeface="Arial"/>
                <a:sym typeface="Arial"/>
              </a:rPr>
              <a:t>Ego </a:t>
            </a:r>
          </a:p>
          <a:p>
            <a:pPr marL="742950" lvl="1" indent="-285750">
              <a:lnSpc>
                <a:spcPct val="75000"/>
              </a:lnSpc>
              <a:spcBef>
                <a:spcPts val="940"/>
              </a:spcBef>
              <a:buClr>
                <a:schemeClr val="lt2"/>
              </a:buClr>
              <a:buSzPct val="100000"/>
              <a:buFont typeface="Arial"/>
              <a:buChar char="•"/>
            </a:pPr>
            <a:r>
              <a:rPr lang="en-US" sz="1700">
                <a:solidFill>
                  <a:schemeClr val="lt1"/>
                </a:solidFill>
                <a:latin typeface="Arial"/>
                <a:ea typeface="Arial"/>
                <a:cs typeface="Arial"/>
                <a:sym typeface="Arial"/>
              </a:rPr>
              <a:t>The part of the personality corresponding most nearly to the perceived self, the controlling self that holds back the impulsiveness of the id in the effort to delay gratification until it can be found in socially approved ways. The ego tries to balance the id and the superego. </a:t>
            </a:r>
          </a:p>
          <a:p>
            <a:pPr marL="342900" indent="-342900">
              <a:lnSpc>
                <a:spcPct val="75000"/>
              </a:lnSpc>
              <a:spcBef>
                <a:spcPts val="940"/>
              </a:spcBef>
              <a:buClr>
                <a:schemeClr val="lt2"/>
              </a:buClr>
              <a:buSzPct val="100000"/>
              <a:buFont typeface="Arial"/>
              <a:buChar char="•"/>
            </a:pPr>
            <a:r>
              <a:rPr lang="en-US" sz="1700">
                <a:solidFill>
                  <a:schemeClr val="lt1"/>
                </a:solidFill>
                <a:latin typeface="Arial"/>
                <a:ea typeface="Arial"/>
                <a:cs typeface="Arial"/>
                <a:sym typeface="Arial"/>
              </a:rPr>
              <a:t>Superego </a:t>
            </a:r>
          </a:p>
          <a:p>
            <a:pPr marL="742950" lvl="1" indent="-285750">
              <a:lnSpc>
                <a:spcPct val="75000"/>
              </a:lnSpc>
              <a:spcBef>
                <a:spcPts val="940"/>
              </a:spcBef>
              <a:buClr>
                <a:schemeClr val="lt2"/>
              </a:buClr>
              <a:buSzPct val="100000"/>
              <a:buFont typeface="Arial"/>
              <a:buChar char="•"/>
            </a:pPr>
            <a:r>
              <a:rPr lang="en-US" sz="1700">
                <a:solidFill>
                  <a:schemeClr val="lt1"/>
                </a:solidFill>
                <a:latin typeface="Arial"/>
                <a:ea typeface="Arial"/>
                <a:cs typeface="Arial"/>
                <a:sym typeface="Arial"/>
              </a:rPr>
              <a:t>The part of the personality corresponding most nearly to conscience, superego is said to be the punishing conscience. It is very rigid in its belief of right and wrong.  </a:t>
            </a:r>
          </a:p>
          <a:p>
            <a:pPr marL="342900" indent="-342900">
              <a:lnSpc>
                <a:spcPct val="75000"/>
              </a:lnSpc>
              <a:spcBef>
                <a:spcPts val="940"/>
              </a:spcBef>
              <a:buClr>
                <a:schemeClr val="lt2"/>
              </a:buClr>
              <a:buSzPct val="100000"/>
              <a:buFont typeface="Arial"/>
              <a:buChar char="•"/>
            </a:pPr>
            <a:r>
              <a:rPr lang="en-US" sz="1700">
                <a:solidFill>
                  <a:schemeClr val="lt1"/>
                </a:solidFill>
                <a:latin typeface="Arial"/>
                <a:ea typeface="Arial"/>
                <a:cs typeface="Arial"/>
                <a:sym typeface="Arial"/>
              </a:rPr>
              <a:t>Unconscious </a:t>
            </a:r>
          </a:p>
          <a:p>
            <a:pPr marL="742950" lvl="1" indent="-285750">
              <a:lnSpc>
                <a:spcPct val="75000"/>
              </a:lnSpc>
              <a:spcBef>
                <a:spcPts val="940"/>
              </a:spcBef>
              <a:spcAft>
                <a:spcPts val="600"/>
              </a:spcAft>
              <a:buClr>
                <a:schemeClr val="lt2"/>
              </a:buClr>
              <a:buSzPct val="100000"/>
              <a:buFont typeface="Arial"/>
              <a:buChar char="•"/>
            </a:pPr>
            <a:r>
              <a:rPr lang="en-US" sz="1700">
                <a:solidFill>
                  <a:schemeClr val="lt1"/>
                </a:solidFill>
                <a:latin typeface="Arial"/>
                <a:ea typeface="Arial"/>
                <a:cs typeface="Arial"/>
                <a:sym typeface="Arial"/>
              </a:rPr>
              <a:t>Memories, impulses and desires that are not available to consciousness, sometimes controlled or repressed.</a:t>
            </a:r>
          </a:p>
        </p:txBody>
      </p:sp>
      <p:pic>
        <p:nvPicPr>
          <p:cNvPr id="253" name="Shape 253"/>
          <p:cNvPicPr preferRelativeResize="0"/>
          <p:nvPr/>
        </p:nvPicPr>
        <p:blipFill rotWithShape="1">
          <a:blip r:embed="rId3">
            <a:alphaModFix amt="48000"/>
          </a:blip>
          <a:srcRect l="3095" t="1179" r="-742" b="-2857"/>
          <a:stretch/>
        </p:blipFill>
        <p:spPr>
          <a:xfrm>
            <a:off x="1578175" y="124180"/>
            <a:ext cx="9089824" cy="6555099"/>
          </a:xfrm>
          <a:prstGeom prst="rect">
            <a:avLst/>
          </a:prstGeom>
          <a:noFill/>
          <a:ln>
            <a:noFill/>
          </a:ln>
        </p:spPr>
      </p:pic>
    </p:spTree>
    <p:extLst>
      <p:ext uri="{BB962C8B-B14F-4D97-AF65-F5344CB8AC3E}">
        <p14:creationId xmlns:p14="http://schemas.microsoft.com/office/powerpoint/2010/main" val="1638208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2133601" y="274637"/>
            <a:ext cx="7924799" cy="1143000"/>
          </a:xfrm>
          <a:prstGeom prst="rect">
            <a:avLst/>
          </a:prstGeom>
        </p:spPr>
        <p:txBody>
          <a:bodyPr vert="horz" lIns="91425" tIns="91425" rIns="91425" bIns="91425" rtlCol="0" anchor="b" anchorCtr="0">
            <a:noAutofit/>
          </a:bodyPr>
          <a:lstStyle/>
          <a:p>
            <a:pPr>
              <a:spcBef>
                <a:spcPts val="0"/>
              </a:spcBef>
            </a:pPr>
            <a:r>
              <a:rPr lang="en-US"/>
              <a:t>ID, EGO, SUPEREGO </a:t>
            </a:r>
          </a:p>
        </p:txBody>
      </p:sp>
      <p:sp>
        <p:nvSpPr>
          <p:cNvPr id="259" name="Shape 259"/>
          <p:cNvSpPr txBox="1">
            <a:spLocks noGrp="1"/>
          </p:cNvSpPr>
          <p:nvPr>
            <p:ph idx="1"/>
          </p:nvPr>
        </p:nvSpPr>
        <p:spPr>
          <a:xfrm>
            <a:off x="2133601" y="1600200"/>
            <a:ext cx="7924799" cy="4114800"/>
          </a:xfrm>
          <a:prstGeom prst="rect">
            <a:avLst/>
          </a:prstGeom>
        </p:spPr>
        <p:txBody>
          <a:bodyPr vert="horz" lIns="91425" tIns="91425" rIns="91425" bIns="91425" rtlCol="0" anchor="t" anchorCtr="0">
            <a:noAutofit/>
          </a:bodyPr>
          <a:lstStyle/>
          <a:p>
            <a:pPr>
              <a:spcBef>
                <a:spcPts val="0"/>
              </a:spcBef>
              <a:buNone/>
            </a:pPr>
            <a:r>
              <a:rPr lang="en-US" sz="3000"/>
              <a:t>WHICH ONE ARE YOU?? WHY? </a:t>
            </a:r>
          </a:p>
          <a:p>
            <a:pPr marL="107950" indent="0">
              <a:spcBef>
                <a:spcPts val="0"/>
              </a:spcBef>
              <a:buNone/>
            </a:pPr>
            <a:r>
              <a:rPr lang="en-US" sz="3000"/>
              <a:t/>
            </a:r>
            <a:br>
              <a:rPr lang="en-US" sz="3000"/>
            </a:br>
            <a:r>
              <a:rPr lang="en-US" sz="3000"/>
              <a:t/>
            </a:r>
            <a:br>
              <a:rPr lang="en-US" sz="3000"/>
            </a:br>
            <a:r>
              <a:rPr lang="en-US" sz="3000"/>
              <a:t>What aspects/character traits do you have for each of the id, ego, and superego? </a:t>
            </a:r>
          </a:p>
        </p:txBody>
      </p:sp>
    </p:spTree>
    <p:extLst>
      <p:ext uri="{BB962C8B-B14F-4D97-AF65-F5344CB8AC3E}">
        <p14:creationId xmlns:p14="http://schemas.microsoft.com/office/powerpoint/2010/main" val="88883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Three Main Boy as ONE???</a:t>
            </a:r>
            <a:endParaRPr lang="en-CA" dirty="0"/>
          </a:p>
        </p:txBody>
      </p:sp>
      <p:pic>
        <p:nvPicPr>
          <p:cNvPr id="4" name="Content Placeholder 3"/>
          <p:cNvPicPr>
            <a:picLocks noGrp="1" noChangeAspect="1"/>
          </p:cNvPicPr>
          <p:nvPr>
            <p:ph idx="1"/>
          </p:nvPr>
        </p:nvPicPr>
        <p:blipFill>
          <a:blip r:embed="rId2"/>
          <a:stretch>
            <a:fillRect/>
          </a:stretch>
        </p:blipFill>
        <p:spPr>
          <a:xfrm>
            <a:off x="7836045" y="1605613"/>
            <a:ext cx="3295650" cy="1390650"/>
          </a:xfrm>
          <a:prstGeom prst="rect">
            <a:avLst/>
          </a:prstGeom>
        </p:spPr>
      </p:pic>
    </p:spTree>
    <p:extLst>
      <p:ext uri="{BB962C8B-B14F-4D97-AF65-F5344CB8AC3E}">
        <p14:creationId xmlns:p14="http://schemas.microsoft.com/office/powerpoint/2010/main" val="297700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2133601" y="274637"/>
            <a:ext cx="7924799" cy="1143000"/>
          </a:xfrm>
          <a:prstGeom prst="rect">
            <a:avLst/>
          </a:prstGeom>
          <a:noFill/>
          <a:ln>
            <a:noFill/>
          </a:ln>
        </p:spPr>
        <p:txBody>
          <a:bodyPr vert="horz" lIns="91425" tIns="45700" rIns="91425" bIns="45700" rtlCol="0" anchor="b" anchorCtr="0">
            <a:noAutofit/>
          </a:bodyPr>
          <a:lstStyle/>
          <a:p>
            <a:pPr algn="ctr">
              <a:lnSpc>
                <a:spcPct val="100000"/>
              </a:lnSpc>
              <a:spcBef>
                <a:spcPts val="0"/>
              </a:spcBef>
              <a:buClr>
                <a:srgbClr val="FFFF00"/>
              </a:buClr>
              <a:buSzPct val="25000"/>
            </a:pPr>
            <a:r>
              <a:rPr lang="en-US" sz="3000">
                <a:solidFill>
                  <a:srgbClr val="FFFF00"/>
                </a:solidFill>
                <a:latin typeface="Arial Narrow"/>
                <a:ea typeface="Arial Narrow"/>
                <a:cs typeface="Arial Narrow"/>
                <a:sym typeface="Arial Narrow"/>
              </a:rPr>
              <a:t>THE ID-WHO? </a:t>
            </a:r>
          </a:p>
        </p:txBody>
      </p:sp>
      <p:sp>
        <p:nvSpPr>
          <p:cNvPr id="265" name="Shape 265"/>
          <p:cNvSpPr txBox="1">
            <a:spLocks noGrp="1"/>
          </p:cNvSpPr>
          <p:nvPr>
            <p:ph idx="1"/>
          </p:nvPr>
        </p:nvSpPr>
        <p:spPr>
          <a:xfrm>
            <a:off x="2133601" y="1828800"/>
            <a:ext cx="7924799" cy="4114800"/>
          </a:xfrm>
          <a:prstGeom prst="rect">
            <a:avLst/>
          </a:prstGeom>
          <a:noFill/>
          <a:ln>
            <a:noFill/>
          </a:ln>
        </p:spPr>
        <p:txBody>
          <a:bodyPr vert="horz" lIns="91425" tIns="45700" rIns="91425" bIns="45700" rtlCol="0" anchor="t" anchorCtr="0">
            <a:noAutofit/>
          </a:bodyPr>
          <a:lstStyle/>
          <a:p>
            <a:pPr marL="342900" indent="-342900">
              <a:lnSpc>
                <a:spcPct val="100000"/>
              </a:lnSpc>
              <a:spcBef>
                <a:spcPts val="0"/>
              </a:spcBef>
              <a:buClr>
                <a:schemeClr val="lt2"/>
              </a:buClr>
              <a:buSzPct val="100000"/>
              <a:buFont typeface="Arial"/>
              <a:buChar char="•"/>
            </a:pPr>
            <a:r>
              <a:rPr lang="en-US" sz="2400">
                <a:solidFill>
                  <a:schemeClr val="lt1"/>
                </a:solidFill>
                <a:latin typeface="Times New Roman"/>
                <a:ea typeface="Times New Roman"/>
                <a:cs typeface="Times New Roman"/>
                <a:sym typeface="Times New Roman"/>
              </a:rPr>
              <a:t>-the Id is the aspect of our personality that we are born with</a:t>
            </a:r>
          </a:p>
          <a:p>
            <a:pPr marL="342900" indent="-342900">
              <a:lnSpc>
                <a:spcPct val="100000"/>
              </a:lnSpc>
              <a:spcBef>
                <a:spcPts val="1080"/>
              </a:spcBef>
              <a:buClr>
                <a:schemeClr val="lt2"/>
              </a:buClr>
              <a:buSzPct val="100000"/>
              <a:buFont typeface="Arial"/>
              <a:buChar char="•"/>
            </a:pPr>
            <a:r>
              <a:rPr lang="en-US" sz="2400">
                <a:solidFill>
                  <a:schemeClr val="lt1"/>
                </a:solidFill>
                <a:latin typeface="Times New Roman"/>
                <a:ea typeface="Times New Roman"/>
                <a:cs typeface="Times New Roman"/>
                <a:sym typeface="Times New Roman"/>
              </a:rPr>
              <a:t>-the Id is the part of our personality that is only interested in satisfying our immediate basic needs</a:t>
            </a:r>
          </a:p>
          <a:p>
            <a:pPr marL="342900" indent="-342900">
              <a:lnSpc>
                <a:spcPct val="100000"/>
              </a:lnSpc>
              <a:spcBef>
                <a:spcPts val="1080"/>
              </a:spcBef>
              <a:buClr>
                <a:schemeClr val="lt2"/>
              </a:buClr>
              <a:buSzPct val="100000"/>
              <a:buFont typeface="Arial"/>
              <a:buChar char="•"/>
            </a:pPr>
            <a:r>
              <a:rPr lang="en-US" sz="2400">
                <a:solidFill>
                  <a:schemeClr val="lt1"/>
                </a:solidFill>
                <a:latin typeface="Times New Roman"/>
                <a:ea typeface="Times New Roman"/>
                <a:cs typeface="Times New Roman"/>
                <a:sym typeface="Times New Roman"/>
              </a:rPr>
              <a:t>-the Id is driven by the desire for pleasure only</a:t>
            </a:r>
          </a:p>
          <a:p>
            <a:pPr marL="342900" indent="-342900">
              <a:lnSpc>
                <a:spcPct val="100000"/>
              </a:lnSpc>
              <a:spcBef>
                <a:spcPts val="1080"/>
              </a:spcBef>
              <a:buClr>
                <a:schemeClr val="lt2"/>
              </a:buClr>
              <a:buSzPct val="100000"/>
              <a:buFont typeface="Arial"/>
              <a:buChar char="•"/>
            </a:pPr>
            <a:r>
              <a:rPr lang="en-US" sz="2400">
                <a:solidFill>
                  <a:schemeClr val="lt1"/>
                </a:solidFill>
                <a:latin typeface="Times New Roman"/>
                <a:ea typeface="Times New Roman"/>
                <a:cs typeface="Times New Roman"/>
                <a:sym typeface="Times New Roman"/>
              </a:rPr>
              <a:t>In other words, the Id wants whatever feels good at the time, with no consideration for the reality of the situation.</a:t>
            </a:r>
          </a:p>
          <a:p>
            <a:pPr marL="342900" indent="-342900">
              <a:lnSpc>
                <a:spcPct val="100000"/>
              </a:lnSpc>
              <a:spcBef>
                <a:spcPts val="1240"/>
              </a:spcBef>
              <a:spcAft>
                <a:spcPts val="600"/>
              </a:spcAft>
              <a:buClr>
                <a:schemeClr val="lt2"/>
              </a:buClr>
              <a:buSzPct val="100000"/>
              <a:buFont typeface="Arial"/>
              <a:buChar char="•"/>
            </a:pPr>
            <a:r>
              <a:rPr lang="en-US" sz="3200">
                <a:solidFill>
                  <a:srgbClr val="FFFF00"/>
                </a:solidFill>
                <a:latin typeface="Arial Narrow"/>
                <a:ea typeface="Arial Narrow"/>
                <a:cs typeface="Arial Narrow"/>
                <a:sym typeface="Arial Narrow"/>
              </a:rPr>
              <a:t>Motivated by pleasure </a:t>
            </a:r>
          </a:p>
        </p:txBody>
      </p:sp>
      <p:pic>
        <p:nvPicPr>
          <p:cNvPr id="266" name="Shape 266" descr="http://www.mangiagalli.it/common/images/images_opuscolo/bimbo%20che%20piange.gif"/>
          <p:cNvPicPr preferRelativeResize="0"/>
          <p:nvPr/>
        </p:nvPicPr>
        <p:blipFill rotWithShape="1">
          <a:blip r:embed="rId3">
            <a:alphaModFix/>
          </a:blip>
          <a:srcRect/>
          <a:stretch/>
        </p:blipFill>
        <p:spPr>
          <a:xfrm>
            <a:off x="7696200" y="-152400"/>
            <a:ext cx="2357436" cy="1900237"/>
          </a:xfrm>
          <a:prstGeom prst="rect">
            <a:avLst/>
          </a:prstGeom>
          <a:noFill/>
          <a:ln>
            <a:noFill/>
          </a:ln>
        </p:spPr>
      </p:pic>
    </p:spTree>
    <p:extLst>
      <p:ext uri="{BB962C8B-B14F-4D97-AF65-F5344CB8AC3E}">
        <p14:creationId xmlns:p14="http://schemas.microsoft.com/office/powerpoint/2010/main" val="189202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2133601" y="274637"/>
            <a:ext cx="7924799" cy="1143000"/>
          </a:xfrm>
          <a:prstGeom prst="rect">
            <a:avLst/>
          </a:prstGeom>
          <a:noFill/>
          <a:ln>
            <a:noFill/>
          </a:ln>
        </p:spPr>
        <p:txBody>
          <a:bodyPr vert="horz" lIns="91425" tIns="45700" rIns="91425" bIns="45700" rtlCol="0" anchor="b" anchorCtr="0">
            <a:noAutofit/>
          </a:bodyPr>
          <a:lstStyle/>
          <a:p>
            <a:pPr>
              <a:lnSpc>
                <a:spcPct val="100000"/>
              </a:lnSpc>
              <a:spcBef>
                <a:spcPts val="0"/>
              </a:spcBef>
              <a:buClr>
                <a:schemeClr val="lt1"/>
              </a:buClr>
              <a:buSzPct val="25000"/>
            </a:pPr>
            <a:r>
              <a:rPr lang="en-US" sz="3000">
                <a:solidFill>
                  <a:schemeClr val="lt1"/>
                </a:solidFill>
                <a:latin typeface="Arial Narrow"/>
                <a:ea typeface="Arial Narrow"/>
                <a:cs typeface="Arial Narrow"/>
                <a:sym typeface="Arial Narrow"/>
              </a:rPr>
              <a:t> </a:t>
            </a:r>
          </a:p>
        </p:txBody>
      </p:sp>
      <p:sp>
        <p:nvSpPr>
          <p:cNvPr id="272" name="Shape 272"/>
          <p:cNvSpPr txBox="1">
            <a:spLocks noGrp="1"/>
          </p:cNvSpPr>
          <p:nvPr>
            <p:ph idx="1"/>
          </p:nvPr>
        </p:nvSpPr>
        <p:spPr>
          <a:xfrm>
            <a:off x="2133601" y="1600200"/>
            <a:ext cx="7924799" cy="4114800"/>
          </a:xfrm>
          <a:prstGeom prst="rect">
            <a:avLst/>
          </a:prstGeom>
          <a:noFill/>
          <a:ln>
            <a:noFill/>
          </a:ln>
        </p:spPr>
        <p:txBody>
          <a:bodyPr vert="horz" lIns="91425" tIns="45700" rIns="91425" bIns="45700" rtlCol="0" anchor="t" anchorCtr="0">
            <a:noAutofit/>
          </a:bodyPr>
          <a:lstStyle/>
          <a:p>
            <a:pPr marL="342900" indent="-381000">
              <a:lnSpc>
                <a:spcPct val="100000"/>
              </a:lnSpc>
              <a:spcBef>
                <a:spcPts val="0"/>
              </a:spcBef>
              <a:buClr>
                <a:schemeClr val="lt2"/>
              </a:buClr>
              <a:buSzPct val="100000"/>
              <a:buFont typeface="Arial"/>
              <a:buChar char="•"/>
            </a:pPr>
            <a:r>
              <a:rPr lang="en-US" sz="2400" dirty="0">
                <a:solidFill>
                  <a:schemeClr val="lt1"/>
                </a:solidFill>
                <a:latin typeface="Times New Roman"/>
                <a:ea typeface="Times New Roman"/>
                <a:cs typeface="Times New Roman"/>
                <a:sym typeface="Times New Roman"/>
              </a:rPr>
              <a:t>The Ego, the second element of personality, begins to develop a few years after the child is born</a:t>
            </a:r>
          </a:p>
          <a:p>
            <a:pPr marL="342900" indent="-342900">
              <a:lnSpc>
                <a:spcPct val="100000"/>
              </a:lnSpc>
              <a:spcBef>
                <a:spcPts val="960"/>
              </a:spcBef>
              <a:buClr>
                <a:schemeClr val="lt2"/>
              </a:buClr>
              <a:buSzPct val="75000"/>
              <a:buNone/>
            </a:pPr>
            <a:endParaRPr sz="2400" dirty="0">
              <a:solidFill>
                <a:schemeClr val="lt1"/>
              </a:solidFill>
              <a:latin typeface="Times New Roman"/>
              <a:ea typeface="Times New Roman"/>
              <a:cs typeface="Times New Roman"/>
              <a:sym typeface="Times New Roman"/>
            </a:endParaRPr>
          </a:p>
          <a:p>
            <a:pPr marL="342900" indent="-381000">
              <a:lnSpc>
                <a:spcPct val="100000"/>
              </a:lnSpc>
              <a:spcBef>
                <a:spcPts val="960"/>
              </a:spcBef>
              <a:buClr>
                <a:schemeClr val="lt2"/>
              </a:buClr>
              <a:buSzPct val="100000"/>
              <a:buFont typeface="Arial"/>
              <a:buChar char="•"/>
            </a:pPr>
            <a:r>
              <a:rPr lang="en-US" sz="2400" dirty="0">
                <a:solidFill>
                  <a:schemeClr val="lt1"/>
                </a:solidFill>
                <a:latin typeface="Times New Roman"/>
                <a:ea typeface="Times New Roman"/>
                <a:cs typeface="Times New Roman"/>
                <a:sym typeface="Times New Roman"/>
              </a:rPr>
              <a:t>The Ego is based upon what Freud calls the “reality principle”</a:t>
            </a:r>
          </a:p>
          <a:p>
            <a:pPr marL="342900" indent="-342900">
              <a:lnSpc>
                <a:spcPct val="100000"/>
              </a:lnSpc>
              <a:spcBef>
                <a:spcPts val="960"/>
              </a:spcBef>
              <a:buClr>
                <a:schemeClr val="lt2"/>
              </a:buClr>
              <a:buSzPct val="75000"/>
              <a:buNone/>
            </a:pPr>
            <a:endParaRPr sz="2400" dirty="0">
              <a:solidFill>
                <a:schemeClr val="lt1"/>
              </a:solidFill>
              <a:latin typeface="Times New Roman"/>
              <a:ea typeface="Times New Roman"/>
              <a:cs typeface="Times New Roman"/>
              <a:sym typeface="Times New Roman"/>
            </a:endParaRPr>
          </a:p>
          <a:p>
            <a:pPr marL="342900" indent="-381000">
              <a:lnSpc>
                <a:spcPct val="100000"/>
              </a:lnSpc>
              <a:spcBef>
                <a:spcPts val="960"/>
              </a:spcBef>
              <a:spcAft>
                <a:spcPts val="600"/>
              </a:spcAft>
              <a:buClr>
                <a:schemeClr val="lt2"/>
              </a:buClr>
              <a:buSzPct val="100000"/>
              <a:buFont typeface="Arial"/>
              <a:buChar char="•"/>
            </a:pPr>
            <a:r>
              <a:rPr lang="en-US" sz="2400" dirty="0">
                <a:solidFill>
                  <a:schemeClr val="lt1"/>
                </a:solidFill>
                <a:latin typeface="Times New Roman"/>
                <a:ea typeface="Times New Roman"/>
                <a:cs typeface="Times New Roman"/>
                <a:sym typeface="Times New Roman"/>
              </a:rPr>
              <a:t>-The Ego is aware of reality and must try to meet the demands of the Id while also navigating in the real world that has consequences</a:t>
            </a:r>
          </a:p>
          <a:p>
            <a:pPr marL="0" indent="0">
              <a:spcBef>
                <a:spcPts val="0"/>
              </a:spcBef>
              <a:buSzPct val="25000"/>
              <a:buNone/>
            </a:pPr>
            <a:endParaRPr sz="1800" dirty="0">
              <a:solidFill>
                <a:schemeClr val="lt1"/>
              </a:solidFill>
              <a:latin typeface="Times New Roman"/>
              <a:ea typeface="Times New Roman"/>
              <a:cs typeface="Times New Roman"/>
              <a:sym typeface="Times New Roman"/>
            </a:endParaRPr>
          </a:p>
        </p:txBody>
      </p:sp>
      <p:pic>
        <p:nvPicPr>
          <p:cNvPr id="273" name="Shape 273" descr="http://2.bp.blogspot.com/-blRvBTq1FI8/TWawoiK3cXI/AAAAAAAAAKQ/VvhVIqqDxsE/s1600/decisions.jpg"/>
          <p:cNvPicPr preferRelativeResize="0"/>
          <p:nvPr/>
        </p:nvPicPr>
        <p:blipFill rotWithShape="1">
          <a:blip r:embed="rId3">
            <a:alphaModFix/>
          </a:blip>
          <a:srcRect/>
          <a:stretch/>
        </p:blipFill>
        <p:spPr>
          <a:xfrm>
            <a:off x="7620000" y="152401"/>
            <a:ext cx="2057400" cy="1646237"/>
          </a:xfrm>
          <a:prstGeom prst="rect">
            <a:avLst/>
          </a:prstGeom>
          <a:noFill/>
          <a:ln>
            <a:noFill/>
          </a:ln>
        </p:spPr>
      </p:pic>
      <p:sp>
        <p:nvSpPr>
          <p:cNvPr id="274" name="Shape 274"/>
          <p:cNvSpPr txBox="1"/>
          <p:nvPr/>
        </p:nvSpPr>
        <p:spPr>
          <a:xfrm>
            <a:off x="2743200" y="228601"/>
            <a:ext cx="4800600" cy="830261"/>
          </a:xfrm>
          <a:prstGeom prst="rect">
            <a:avLst/>
          </a:prstGeom>
          <a:noFill/>
          <a:ln>
            <a:noFill/>
          </a:ln>
        </p:spPr>
        <p:txBody>
          <a:bodyPr lIns="91425" tIns="45700" rIns="91425" bIns="45700" anchor="t" anchorCtr="0">
            <a:noAutofit/>
          </a:bodyPr>
          <a:lstStyle/>
          <a:p>
            <a:pPr>
              <a:buClr>
                <a:srgbClr val="FFFF00"/>
              </a:buClr>
              <a:buSzPct val="25000"/>
            </a:pPr>
            <a:r>
              <a:rPr lang="en-US" sz="4800">
                <a:solidFill>
                  <a:srgbClr val="FFFF00"/>
                </a:solidFill>
                <a:latin typeface="Times New Roman"/>
                <a:ea typeface="Times New Roman"/>
                <a:cs typeface="Times New Roman"/>
                <a:sym typeface="Times New Roman"/>
              </a:rPr>
              <a:t>THE EGO-WHO?  </a:t>
            </a:r>
          </a:p>
        </p:txBody>
      </p:sp>
    </p:spTree>
    <p:extLst>
      <p:ext uri="{BB962C8B-B14F-4D97-AF65-F5344CB8AC3E}">
        <p14:creationId xmlns:p14="http://schemas.microsoft.com/office/powerpoint/2010/main" val="324700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2133601" y="274637"/>
            <a:ext cx="7924799" cy="1143000"/>
          </a:xfrm>
          <a:prstGeom prst="rect">
            <a:avLst/>
          </a:prstGeom>
          <a:noFill/>
          <a:ln>
            <a:noFill/>
          </a:ln>
        </p:spPr>
        <p:txBody>
          <a:bodyPr vert="horz" lIns="91425" tIns="45700" rIns="91425" bIns="45700" rtlCol="0" anchor="b" anchorCtr="0">
            <a:noAutofit/>
          </a:bodyPr>
          <a:lstStyle/>
          <a:p>
            <a:pPr>
              <a:lnSpc>
                <a:spcPct val="100000"/>
              </a:lnSpc>
              <a:spcBef>
                <a:spcPts val="0"/>
              </a:spcBef>
              <a:buClr>
                <a:srgbClr val="FFFF00"/>
              </a:buClr>
              <a:buSzPct val="25000"/>
            </a:pPr>
            <a:r>
              <a:rPr lang="en-US" sz="3000">
                <a:solidFill>
                  <a:srgbClr val="FFFF00"/>
                </a:solidFill>
                <a:latin typeface="Arial Narrow"/>
                <a:ea typeface="Arial Narrow"/>
                <a:cs typeface="Arial Narrow"/>
                <a:sym typeface="Arial Narrow"/>
              </a:rPr>
              <a:t>THE SUPEREGO-WHO? </a:t>
            </a:r>
          </a:p>
        </p:txBody>
      </p:sp>
      <p:sp>
        <p:nvSpPr>
          <p:cNvPr id="280" name="Shape 280"/>
          <p:cNvSpPr txBox="1">
            <a:spLocks noGrp="1"/>
          </p:cNvSpPr>
          <p:nvPr>
            <p:ph idx="1"/>
          </p:nvPr>
        </p:nvSpPr>
        <p:spPr>
          <a:xfrm>
            <a:off x="2133601" y="1600200"/>
            <a:ext cx="7924799" cy="4114800"/>
          </a:xfrm>
          <a:prstGeom prst="rect">
            <a:avLst/>
          </a:prstGeom>
          <a:noFill/>
          <a:ln>
            <a:noFill/>
          </a:ln>
        </p:spPr>
        <p:txBody>
          <a:bodyPr vert="horz" lIns="91425" tIns="45700" rIns="91425" bIns="45700" rtlCol="0" anchor="t" anchorCtr="0">
            <a:noAutofit/>
          </a:bodyPr>
          <a:lstStyle/>
          <a:p>
            <a:pPr marL="342900" indent="-419100">
              <a:lnSpc>
                <a:spcPct val="100000"/>
              </a:lnSpc>
              <a:spcBef>
                <a:spcPts val="0"/>
              </a:spcBef>
              <a:buClr>
                <a:schemeClr val="lt2"/>
              </a:buClr>
              <a:buSzPct val="100000"/>
              <a:buFont typeface="Arial"/>
              <a:buChar char="•"/>
            </a:pPr>
            <a:r>
              <a:rPr lang="en-US" sz="3000">
                <a:solidFill>
                  <a:schemeClr val="lt1"/>
                </a:solidFill>
                <a:latin typeface="Times New Roman"/>
                <a:ea typeface="Times New Roman"/>
                <a:cs typeface="Times New Roman"/>
                <a:sym typeface="Times New Roman"/>
              </a:rPr>
              <a:t>By age five we begin to develop our Superego</a:t>
            </a:r>
          </a:p>
          <a:p>
            <a:pPr marL="342900" indent="-419100">
              <a:lnSpc>
                <a:spcPct val="100000"/>
              </a:lnSpc>
              <a:spcBef>
                <a:spcPts val="960"/>
              </a:spcBef>
              <a:buClr>
                <a:schemeClr val="lt2"/>
              </a:buClr>
              <a:buSzPct val="100000"/>
              <a:buFont typeface="Arial"/>
              <a:buChar char="•"/>
            </a:pPr>
            <a:r>
              <a:rPr lang="en-US" sz="3000">
                <a:solidFill>
                  <a:schemeClr val="lt1"/>
                </a:solidFill>
                <a:latin typeface="Times New Roman"/>
                <a:ea typeface="Times New Roman"/>
                <a:cs typeface="Times New Roman"/>
                <a:sym typeface="Times New Roman"/>
              </a:rPr>
              <a:t>The Superego is the moral aspect of our personality</a:t>
            </a:r>
          </a:p>
          <a:p>
            <a:pPr marL="342900" indent="-419100">
              <a:lnSpc>
                <a:spcPct val="100000"/>
              </a:lnSpc>
              <a:spcBef>
                <a:spcPts val="960"/>
              </a:spcBef>
              <a:buClr>
                <a:schemeClr val="lt2"/>
              </a:buClr>
              <a:buSzPct val="100000"/>
              <a:buFont typeface="Arial"/>
              <a:buChar char="•"/>
            </a:pPr>
            <a:r>
              <a:rPr lang="en-US" sz="3000">
                <a:solidFill>
                  <a:schemeClr val="lt1"/>
                </a:solidFill>
                <a:latin typeface="Times New Roman"/>
                <a:ea typeface="Times New Roman"/>
                <a:cs typeface="Times New Roman"/>
                <a:sym typeface="Times New Roman"/>
              </a:rPr>
              <a:t>Superego develops from the moral and ethical restraints placed on us by our caregivers (ie parents usually)</a:t>
            </a:r>
          </a:p>
          <a:p>
            <a:pPr marL="342900" indent="-419100">
              <a:lnSpc>
                <a:spcPct val="100000"/>
              </a:lnSpc>
              <a:spcBef>
                <a:spcPts val="960"/>
              </a:spcBef>
              <a:spcAft>
                <a:spcPts val="600"/>
              </a:spcAft>
              <a:buClr>
                <a:schemeClr val="lt2"/>
              </a:buClr>
              <a:buSzPct val="100000"/>
              <a:buFont typeface="Arial"/>
              <a:buChar char="•"/>
            </a:pPr>
            <a:r>
              <a:rPr lang="en-US" sz="3000">
                <a:solidFill>
                  <a:schemeClr val="lt1"/>
                </a:solidFill>
                <a:latin typeface="Times New Roman"/>
                <a:ea typeface="Times New Roman"/>
                <a:cs typeface="Times New Roman"/>
                <a:sym typeface="Times New Roman"/>
              </a:rPr>
              <a:t>The Superego is often equated with our conscience as it dictates what is right and wrong</a:t>
            </a:r>
          </a:p>
          <a:p>
            <a:pPr marL="0" indent="0">
              <a:spcBef>
                <a:spcPts val="0"/>
              </a:spcBef>
              <a:buSzPct val="25000"/>
              <a:buNone/>
            </a:pPr>
            <a:endParaRPr sz="1800">
              <a:solidFill>
                <a:schemeClr val="lt1"/>
              </a:solidFill>
              <a:latin typeface="Times New Roman"/>
              <a:ea typeface="Times New Roman"/>
              <a:cs typeface="Times New Roman"/>
              <a:sym typeface="Times New Roman"/>
            </a:endParaRPr>
          </a:p>
        </p:txBody>
      </p:sp>
      <p:pic>
        <p:nvPicPr>
          <p:cNvPr id="281" name="Shape 281" descr="http://rlv.zcache.com/i_love_moral_values_tshirt-p235155004300409131q6yv_400.jpg"/>
          <p:cNvPicPr preferRelativeResize="0"/>
          <p:nvPr/>
        </p:nvPicPr>
        <p:blipFill rotWithShape="1">
          <a:blip r:embed="rId3">
            <a:alphaModFix/>
          </a:blip>
          <a:srcRect/>
          <a:stretch/>
        </p:blipFill>
        <p:spPr>
          <a:xfrm>
            <a:off x="8077201" y="304801"/>
            <a:ext cx="1981199" cy="1981199"/>
          </a:xfrm>
          <a:prstGeom prst="rect">
            <a:avLst/>
          </a:prstGeom>
          <a:noFill/>
          <a:ln>
            <a:noFill/>
          </a:ln>
        </p:spPr>
      </p:pic>
    </p:spTree>
    <p:extLst>
      <p:ext uri="{BB962C8B-B14F-4D97-AF65-F5344CB8AC3E}">
        <p14:creationId xmlns:p14="http://schemas.microsoft.com/office/powerpoint/2010/main" val="3937796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1981201" y="0"/>
            <a:ext cx="8077199" cy="1417636"/>
          </a:xfrm>
          <a:prstGeom prst="rect">
            <a:avLst/>
          </a:prstGeom>
          <a:noFill/>
          <a:ln>
            <a:noFill/>
          </a:ln>
        </p:spPr>
        <p:txBody>
          <a:bodyPr vert="horz" lIns="91425" tIns="45700" rIns="91425" bIns="45700" rtlCol="0" anchor="b" anchorCtr="0">
            <a:noAutofit/>
          </a:bodyPr>
          <a:lstStyle/>
          <a:p>
            <a:pPr algn="ctr">
              <a:lnSpc>
                <a:spcPct val="100000"/>
              </a:lnSpc>
              <a:spcBef>
                <a:spcPts val="0"/>
              </a:spcBef>
              <a:buClr>
                <a:srgbClr val="FFFF00"/>
              </a:buClr>
              <a:buSzPct val="25000"/>
            </a:pPr>
            <a:r>
              <a:rPr lang="en-US" sz="3200" u="sng">
                <a:solidFill>
                  <a:srgbClr val="FFFF00"/>
                </a:solidFill>
                <a:latin typeface="Times New Roman"/>
                <a:ea typeface="Times New Roman"/>
                <a:cs typeface="Times New Roman"/>
                <a:sym typeface="Times New Roman"/>
              </a:rPr>
              <a:t/>
            </a:r>
            <a:br>
              <a:rPr lang="en-US" sz="3200" u="sng">
                <a:solidFill>
                  <a:srgbClr val="FFFF00"/>
                </a:solidFill>
                <a:latin typeface="Times New Roman"/>
                <a:ea typeface="Times New Roman"/>
                <a:cs typeface="Times New Roman"/>
                <a:sym typeface="Times New Roman"/>
              </a:rPr>
            </a:br>
            <a:r>
              <a:rPr lang="en-US" sz="3200" u="sng">
                <a:solidFill>
                  <a:srgbClr val="FFFF00"/>
                </a:solidFill>
                <a:latin typeface="Times New Roman"/>
                <a:ea typeface="Times New Roman"/>
                <a:cs typeface="Times New Roman"/>
                <a:sym typeface="Times New Roman"/>
              </a:rPr>
              <a:t/>
            </a:r>
            <a:br>
              <a:rPr lang="en-US" sz="3200" u="sng">
                <a:solidFill>
                  <a:srgbClr val="FFFF00"/>
                </a:solidFill>
                <a:latin typeface="Times New Roman"/>
                <a:ea typeface="Times New Roman"/>
                <a:cs typeface="Times New Roman"/>
                <a:sym typeface="Times New Roman"/>
              </a:rPr>
            </a:br>
            <a:r>
              <a:rPr lang="en-US" sz="3200" u="sng">
                <a:solidFill>
                  <a:srgbClr val="FFFF00"/>
                </a:solidFill>
                <a:latin typeface="Times New Roman"/>
                <a:ea typeface="Times New Roman"/>
                <a:cs typeface="Times New Roman"/>
                <a:sym typeface="Times New Roman"/>
              </a:rPr>
              <a:t/>
            </a:r>
            <a:br>
              <a:rPr lang="en-US" sz="3200" u="sng">
                <a:solidFill>
                  <a:srgbClr val="FFFF00"/>
                </a:solidFill>
                <a:latin typeface="Times New Roman"/>
                <a:ea typeface="Times New Roman"/>
                <a:cs typeface="Times New Roman"/>
                <a:sym typeface="Times New Roman"/>
              </a:rPr>
            </a:br>
            <a:r>
              <a:rPr lang="en-US" sz="3200" u="sng">
                <a:solidFill>
                  <a:srgbClr val="FFFF00"/>
                </a:solidFill>
                <a:latin typeface="Times New Roman"/>
                <a:ea typeface="Times New Roman"/>
                <a:cs typeface="Times New Roman"/>
                <a:sym typeface="Times New Roman"/>
              </a:rPr>
              <a:t/>
            </a:r>
            <a:br>
              <a:rPr lang="en-US" sz="3200" u="sng">
                <a:solidFill>
                  <a:srgbClr val="FFFF00"/>
                </a:solidFill>
                <a:latin typeface="Times New Roman"/>
                <a:ea typeface="Times New Roman"/>
                <a:cs typeface="Times New Roman"/>
                <a:sym typeface="Times New Roman"/>
              </a:rPr>
            </a:br>
            <a:r>
              <a:rPr lang="en-US" sz="3200" u="sng">
                <a:solidFill>
                  <a:srgbClr val="FFFF00"/>
                </a:solidFill>
                <a:latin typeface="Times New Roman"/>
                <a:ea typeface="Times New Roman"/>
                <a:cs typeface="Times New Roman"/>
                <a:sym typeface="Times New Roman"/>
              </a:rPr>
              <a:t>WHAT ASPECT OF OUR PERSONALITY SHOULD BE STRONGEST?</a:t>
            </a:r>
            <a:br>
              <a:rPr lang="en-US" sz="3200" u="sng">
                <a:solidFill>
                  <a:srgbClr val="FFFF00"/>
                </a:solidFill>
                <a:latin typeface="Times New Roman"/>
                <a:ea typeface="Times New Roman"/>
                <a:cs typeface="Times New Roman"/>
                <a:sym typeface="Times New Roman"/>
              </a:rPr>
            </a:br>
            <a:endParaRPr lang="en-US" sz="3200" u="sng">
              <a:solidFill>
                <a:srgbClr val="FFFF00"/>
              </a:solidFill>
              <a:latin typeface="Times New Roman"/>
              <a:ea typeface="Times New Roman"/>
              <a:cs typeface="Times New Roman"/>
              <a:sym typeface="Times New Roman"/>
            </a:endParaRPr>
          </a:p>
        </p:txBody>
      </p:sp>
      <p:sp>
        <p:nvSpPr>
          <p:cNvPr id="287" name="Shape 287"/>
          <p:cNvSpPr txBox="1">
            <a:spLocks noGrp="1"/>
          </p:cNvSpPr>
          <p:nvPr>
            <p:ph idx="1"/>
          </p:nvPr>
        </p:nvSpPr>
        <p:spPr>
          <a:xfrm>
            <a:off x="2133600" y="1308125"/>
            <a:ext cx="7924800" cy="4114800"/>
          </a:xfrm>
          <a:prstGeom prst="rect">
            <a:avLst/>
          </a:prstGeom>
          <a:noFill/>
          <a:ln>
            <a:noFill/>
          </a:ln>
        </p:spPr>
        <p:txBody>
          <a:bodyPr vert="horz" lIns="91425" tIns="45700" rIns="91425" bIns="45700" rtlCol="0" anchor="t" anchorCtr="0">
            <a:noAutofit/>
          </a:bodyPr>
          <a:lstStyle/>
          <a:p>
            <a:pPr marL="342900" indent="-342900">
              <a:lnSpc>
                <a:spcPct val="100000"/>
              </a:lnSpc>
              <a:spcBef>
                <a:spcPts val="0"/>
              </a:spcBef>
              <a:buClr>
                <a:schemeClr val="lt2"/>
              </a:buClr>
              <a:buSzPct val="100000"/>
              <a:buNone/>
            </a:pPr>
            <a:endParaRPr sz="1800">
              <a:solidFill>
                <a:schemeClr val="lt1"/>
              </a:solidFill>
              <a:latin typeface="Times New Roman"/>
              <a:ea typeface="Times New Roman"/>
              <a:cs typeface="Times New Roman"/>
              <a:sym typeface="Times New Roman"/>
            </a:endParaRPr>
          </a:p>
          <a:p>
            <a:pPr marL="342900" indent="-381000">
              <a:lnSpc>
                <a:spcPct val="100000"/>
              </a:lnSpc>
              <a:spcBef>
                <a:spcPts val="960"/>
              </a:spcBef>
              <a:buClr>
                <a:schemeClr val="lt2"/>
              </a:buClr>
              <a:buSzPct val="100000"/>
              <a:buFont typeface="Arial"/>
              <a:buChar char="•"/>
            </a:pPr>
            <a:r>
              <a:rPr lang="en-US" sz="2400">
                <a:solidFill>
                  <a:schemeClr val="lt1"/>
                </a:solidFill>
                <a:latin typeface="Times New Roman"/>
                <a:ea typeface="Times New Roman"/>
                <a:cs typeface="Times New Roman"/>
                <a:sym typeface="Times New Roman"/>
              </a:rPr>
              <a:t>In a healthy person, according to Freud, the ego is the strongest so that it can satisfy the needs of the id, not upset the superego, and still take into consideration the reality of every situation.  Not an easy job. </a:t>
            </a:r>
          </a:p>
          <a:p>
            <a:pPr marL="342900" indent="-342900">
              <a:lnSpc>
                <a:spcPct val="100000"/>
              </a:lnSpc>
              <a:spcBef>
                <a:spcPts val="960"/>
              </a:spcBef>
              <a:buClr>
                <a:schemeClr val="lt2"/>
              </a:buClr>
              <a:buSzPct val="75000"/>
              <a:buNone/>
            </a:pPr>
            <a:endParaRPr sz="2400">
              <a:solidFill>
                <a:schemeClr val="lt1"/>
              </a:solidFill>
              <a:latin typeface="Times New Roman"/>
              <a:ea typeface="Times New Roman"/>
              <a:cs typeface="Times New Roman"/>
              <a:sym typeface="Times New Roman"/>
            </a:endParaRPr>
          </a:p>
          <a:p>
            <a:pPr marL="342900" indent="-381000">
              <a:lnSpc>
                <a:spcPct val="100000"/>
              </a:lnSpc>
              <a:spcBef>
                <a:spcPts val="960"/>
              </a:spcBef>
              <a:buClr>
                <a:schemeClr val="lt2"/>
              </a:buClr>
              <a:buSzPct val="100000"/>
              <a:buFont typeface="Arial"/>
              <a:buChar char="•"/>
            </a:pPr>
            <a:r>
              <a:rPr lang="en-US" sz="2400">
                <a:solidFill>
                  <a:schemeClr val="lt1"/>
                </a:solidFill>
                <a:latin typeface="Times New Roman"/>
                <a:ea typeface="Times New Roman"/>
                <a:cs typeface="Times New Roman"/>
                <a:sym typeface="Times New Roman"/>
              </a:rPr>
              <a:t>But, if the id gets too strong, impulses and self gratification take over the person's life.  </a:t>
            </a:r>
          </a:p>
          <a:p>
            <a:pPr marL="342900" indent="-342900">
              <a:lnSpc>
                <a:spcPct val="100000"/>
              </a:lnSpc>
              <a:spcBef>
                <a:spcPts val="960"/>
              </a:spcBef>
              <a:buClr>
                <a:schemeClr val="lt2"/>
              </a:buClr>
              <a:buSzPct val="75000"/>
              <a:buNone/>
            </a:pPr>
            <a:endParaRPr sz="2400">
              <a:solidFill>
                <a:schemeClr val="lt1"/>
              </a:solidFill>
              <a:latin typeface="Times New Roman"/>
              <a:ea typeface="Times New Roman"/>
              <a:cs typeface="Times New Roman"/>
              <a:sym typeface="Times New Roman"/>
            </a:endParaRPr>
          </a:p>
          <a:p>
            <a:pPr marL="342900" indent="-381000">
              <a:lnSpc>
                <a:spcPct val="100000"/>
              </a:lnSpc>
              <a:spcBef>
                <a:spcPts val="960"/>
              </a:spcBef>
              <a:buClr>
                <a:schemeClr val="lt2"/>
              </a:buClr>
              <a:buSzPct val="100000"/>
              <a:buFont typeface="Arial"/>
              <a:buChar char="•"/>
            </a:pPr>
            <a:r>
              <a:rPr lang="en-US" sz="2400">
                <a:solidFill>
                  <a:schemeClr val="lt1"/>
                </a:solidFill>
                <a:latin typeface="Times New Roman"/>
                <a:ea typeface="Times New Roman"/>
                <a:cs typeface="Times New Roman"/>
                <a:sym typeface="Times New Roman"/>
              </a:rPr>
              <a:t>If the superego becomes too strong, the person would be driven by rigid morals and would be judgmental and unbending in his or her interactions with the world. </a:t>
            </a:r>
          </a:p>
          <a:p>
            <a:pPr marL="342900" indent="-342900">
              <a:lnSpc>
                <a:spcPct val="100000"/>
              </a:lnSpc>
              <a:spcBef>
                <a:spcPts val="960"/>
              </a:spcBef>
              <a:buClr>
                <a:schemeClr val="lt2"/>
              </a:buClr>
              <a:buSzPct val="75000"/>
              <a:buNone/>
            </a:pPr>
            <a:endParaRPr sz="2400">
              <a:solidFill>
                <a:schemeClr val="lt1"/>
              </a:solidFill>
              <a:latin typeface="Times New Roman"/>
              <a:ea typeface="Times New Roman"/>
              <a:cs typeface="Times New Roman"/>
              <a:sym typeface="Times New Roman"/>
            </a:endParaRPr>
          </a:p>
          <a:p>
            <a:pPr marL="342900" indent="-342900">
              <a:lnSpc>
                <a:spcPct val="100000"/>
              </a:lnSpc>
              <a:spcBef>
                <a:spcPts val="960"/>
              </a:spcBef>
              <a:spcAft>
                <a:spcPts val="600"/>
              </a:spcAft>
              <a:buClr>
                <a:schemeClr val="lt2"/>
              </a:buClr>
              <a:buSzPct val="75000"/>
              <a:buNone/>
            </a:pPr>
            <a:endParaRPr sz="2400">
              <a:solidFill>
                <a:schemeClr val="lt1"/>
              </a:solidFill>
              <a:latin typeface="Times New Roman"/>
              <a:ea typeface="Times New Roman"/>
              <a:cs typeface="Times New Roman"/>
              <a:sym typeface="Times New Roman"/>
            </a:endParaRPr>
          </a:p>
          <a:p>
            <a:pPr marL="0" indent="0">
              <a:spcBef>
                <a:spcPts val="0"/>
              </a:spcBef>
              <a:buSzPct val="25000"/>
              <a:buNone/>
            </a:pPr>
            <a:endParaRPr sz="2400">
              <a:solidFill>
                <a:schemeClr val="lt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0523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Carl Jung ---Archetype </a:t>
            </a:r>
            <a:endParaRPr lang="en-CA" dirty="0"/>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310726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25</TotalTime>
  <Words>546</Words>
  <Application>Microsoft Office PowerPoint</Application>
  <PresentationFormat>Widescreen</PresentationFormat>
  <Paragraphs>58</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Narrow</vt:lpstr>
      <vt:lpstr>Calibri</vt:lpstr>
      <vt:lpstr>Century Gothic</vt:lpstr>
      <vt:lpstr>Times New Roman</vt:lpstr>
      <vt:lpstr>Wingdings 3</vt:lpstr>
      <vt:lpstr>Ion</vt:lpstr>
      <vt:lpstr>Multiple Lenses 2 </vt:lpstr>
      <vt:lpstr>A FREUDIAN ALLEGORY RALPH, JACK, AND PIGGY</vt:lpstr>
      <vt:lpstr>ID, EGO, SUPEREGO </vt:lpstr>
      <vt:lpstr>The Three Main Boy as ONE???</vt:lpstr>
      <vt:lpstr>THE ID-WHO? </vt:lpstr>
      <vt:lpstr> </vt:lpstr>
      <vt:lpstr>THE SUPEREGO-WHO? </vt:lpstr>
      <vt:lpstr>    WHAT ASPECT OF OUR PERSONALITY SHOULD BE STRONGEST? </vt:lpstr>
      <vt:lpstr>Carl Jung ---Archetype </vt:lpstr>
      <vt:lpstr>Carl Jungian----Shadow Self </vt:lpstr>
      <vt:lpstr>Lord of the Flies</vt:lpstr>
      <vt:lpstr>Carl Jungian----Shadow Self </vt:lpstr>
      <vt:lpstr>Lord of the Flies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Lenses 2 </dc:title>
  <dc:creator>Windows User</dc:creator>
  <cp:lastModifiedBy>Windows User</cp:lastModifiedBy>
  <cp:revision>5</cp:revision>
  <dcterms:created xsi:type="dcterms:W3CDTF">2018-01-30T19:44:19Z</dcterms:created>
  <dcterms:modified xsi:type="dcterms:W3CDTF">2018-01-30T20:10:17Z</dcterms:modified>
</cp:coreProperties>
</file>