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384" y="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8"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3432092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 name="Shape 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800"/>
          </a:xfrm>
          <a:prstGeom prst="rect">
            <a:avLst/>
          </a:prstGeom>
        </p:spPr>
        <p:txBody>
          <a:bodyPr wrap="square" lIns="91425" tIns="91425" rIns="91425" bIns="91425" anchor="t" anchorCtr="0"/>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800"/>
          </a:xfrm>
          <a:prstGeom prst="rect">
            <a:avLst/>
          </a:prstGeom>
        </p:spPr>
        <p:txBody>
          <a:bodyPr wrap="square"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05978"/>
            <a:ext cx="8229600" cy="8574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3" name="Shape 13"/>
          <p:cNvSpPr txBox="1">
            <a:spLocks noGrp="1"/>
          </p:cNvSpPr>
          <p:nvPr>
            <p:ph type="body" idx="1"/>
          </p:nvPr>
        </p:nvSpPr>
        <p:spPr>
          <a:xfrm>
            <a:off x="457200" y="1200150"/>
            <a:ext cx="8229600" cy="3725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05978"/>
            <a:ext cx="8229600" cy="8574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6" name="Shape 16"/>
          <p:cNvSpPr txBox="1">
            <a:spLocks noGrp="1"/>
          </p:cNvSpPr>
          <p:nvPr>
            <p:ph type="body" idx="1"/>
          </p:nvPr>
        </p:nvSpPr>
        <p:spPr>
          <a:xfrm>
            <a:off x="457200" y="1200150"/>
            <a:ext cx="3994500" cy="3725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7" name="Shape 17"/>
          <p:cNvSpPr txBox="1">
            <a:spLocks noGrp="1"/>
          </p:cNvSpPr>
          <p:nvPr>
            <p:ph type="body" idx="2"/>
          </p:nvPr>
        </p:nvSpPr>
        <p:spPr>
          <a:xfrm>
            <a:off x="4692274" y="1200150"/>
            <a:ext cx="3994500" cy="3725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05978"/>
            <a:ext cx="8229600" cy="8574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457200" y="4406309"/>
            <a:ext cx="8229600" cy="519600"/>
          </a:xfrm>
          <a:prstGeom prst="rect">
            <a:avLst/>
          </a:prstGeom>
        </p:spPr>
        <p:txBody>
          <a:bodyPr wrap="square" lIns="91425" tIns="91425" rIns="91425" bIns="91425" anchor="t" anchorCtr="0"/>
          <a:lstStyle>
            <a:lvl1pPr lvl="0"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ight-gradient">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wrap="square" lIns="91425" tIns="91425" rIns="91425" bIns="91425" anchor="b" anchorCtr="0"/>
          <a:lstStyle>
            <a:lvl1pPr lvl="0">
              <a:spcBef>
                <a:spcPts val="0"/>
              </a:spcBef>
              <a:buClr>
                <a:schemeClr val="dk1"/>
              </a:buClr>
              <a:buSzPct val="100000"/>
              <a:buNone/>
              <a:defRPr sz="3600" b="1">
                <a:solidFill>
                  <a:schemeClr val="dk1"/>
                </a:solidFill>
              </a:defRPr>
            </a:lvl1pPr>
            <a:lvl2pPr lvl="1">
              <a:spcBef>
                <a:spcPts val="0"/>
              </a:spcBef>
              <a:buClr>
                <a:schemeClr val="dk1"/>
              </a:buClr>
              <a:buSzPct val="100000"/>
              <a:buNone/>
              <a:defRPr sz="3600" b="1">
                <a:solidFill>
                  <a:schemeClr val="dk1"/>
                </a:solidFill>
              </a:defRPr>
            </a:lvl2pPr>
            <a:lvl3pPr lvl="2">
              <a:spcBef>
                <a:spcPts val="0"/>
              </a:spcBef>
              <a:buClr>
                <a:schemeClr val="dk1"/>
              </a:buClr>
              <a:buSzPct val="100000"/>
              <a:buNone/>
              <a:defRPr sz="3600" b="1">
                <a:solidFill>
                  <a:schemeClr val="dk1"/>
                </a:solidFill>
              </a:defRPr>
            </a:lvl3pPr>
            <a:lvl4pPr lvl="3">
              <a:spcBef>
                <a:spcPts val="0"/>
              </a:spcBef>
              <a:buClr>
                <a:schemeClr val="dk1"/>
              </a:buClr>
              <a:buSzPct val="100000"/>
              <a:buNone/>
              <a:defRPr sz="3600" b="1">
                <a:solidFill>
                  <a:schemeClr val="dk1"/>
                </a:solidFill>
              </a:defRPr>
            </a:lvl4pPr>
            <a:lvl5pPr lvl="4">
              <a:spcBef>
                <a:spcPts val="0"/>
              </a:spcBef>
              <a:buClr>
                <a:schemeClr val="dk1"/>
              </a:buClr>
              <a:buSzPct val="100000"/>
              <a:buNone/>
              <a:defRPr sz="3600" b="1">
                <a:solidFill>
                  <a:schemeClr val="dk1"/>
                </a:solidFill>
              </a:defRPr>
            </a:lvl5pPr>
            <a:lvl6pPr lvl="5">
              <a:spcBef>
                <a:spcPts val="0"/>
              </a:spcBef>
              <a:buClr>
                <a:schemeClr val="dk1"/>
              </a:buClr>
              <a:buSzPct val="100000"/>
              <a:buNone/>
              <a:defRPr sz="3600" b="1">
                <a:solidFill>
                  <a:schemeClr val="dk1"/>
                </a:solidFill>
              </a:defRPr>
            </a:lvl6pPr>
            <a:lvl7pPr lvl="6">
              <a:spcBef>
                <a:spcPts val="0"/>
              </a:spcBef>
              <a:buClr>
                <a:schemeClr val="dk1"/>
              </a:buClr>
              <a:buSzPct val="100000"/>
              <a:buNone/>
              <a:defRPr sz="3600" b="1">
                <a:solidFill>
                  <a:schemeClr val="dk1"/>
                </a:solidFill>
              </a:defRPr>
            </a:lvl7pPr>
            <a:lvl8pPr lvl="7">
              <a:spcBef>
                <a:spcPts val="0"/>
              </a:spcBef>
              <a:buClr>
                <a:schemeClr val="dk1"/>
              </a:buClr>
              <a:buSzPct val="100000"/>
              <a:buNone/>
              <a:defRPr sz="3600" b="1">
                <a:solidFill>
                  <a:schemeClr val="dk1"/>
                </a:solidFill>
              </a:defRPr>
            </a:lvl8pPr>
            <a:lvl9pPr lvl="8">
              <a:spcBef>
                <a:spcPts val="0"/>
              </a:spcBef>
              <a:buClr>
                <a:schemeClr val="dk1"/>
              </a:buClr>
              <a:buSzPct val="100000"/>
              <a:buNone/>
              <a:defRPr sz="3600" b="1">
                <a:solidFill>
                  <a:schemeClr val="dk1"/>
                </a:solidFill>
              </a:defRPr>
            </a:lvl9pPr>
          </a:lstStyle>
          <a:p>
            <a:endParaRPr/>
          </a:p>
        </p:txBody>
      </p:sp>
      <p:sp>
        <p:nvSpPr>
          <p:cNvPr id="7" name="Shape 7"/>
          <p:cNvSpPr txBox="1">
            <a:spLocks noGrp="1"/>
          </p:cNvSpPr>
          <p:nvPr>
            <p:ph type="body" idx="1"/>
          </p:nvPr>
        </p:nvSpPr>
        <p:spPr>
          <a:xfrm>
            <a:off x="457200" y="1200150"/>
            <a:ext cx="8229600" cy="3725700"/>
          </a:xfrm>
          <a:prstGeom prst="rect">
            <a:avLst/>
          </a:prstGeom>
          <a:noFill/>
          <a:ln>
            <a:noFill/>
          </a:ln>
        </p:spPr>
        <p:txBody>
          <a:bodyPr wrap="square" lIns="91425" tIns="91425" rIns="91425" bIns="91425" anchor="t" anchorCtr="0"/>
          <a:lstStyle>
            <a:lvl1pPr lvl="0">
              <a:spcBef>
                <a:spcPts val="600"/>
              </a:spcBef>
              <a:buSzPct val="100000"/>
              <a:buChar char="●"/>
              <a:defRPr sz="3000"/>
            </a:lvl1pPr>
            <a:lvl2pPr lvl="1">
              <a:spcBef>
                <a:spcPts val="480"/>
              </a:spcBef>
              <a:buSzPct val="100000"/>
              <a:buChar char="○"/>
              <a:defRPr sz="2400"/>
            </a:lvl2pPr>
            <a:lvl3pPr lvl="2">
              <a:spcBef>
                <a:spcPts val="480"/>
              </a:spcBef>
              <a:buSzPct val="100000"/>
              <a:buChar char="■"/>
              <a:defRPr sz="2400"/>
            </a:lvl3pPr>
            <a:lvl4pPr lvl="3">
              <a:spcBef>
                <a:spcPts val="360"/>
              </a:spcBef>
              <a:buSzPct val="100000"/>
              <a:buChar char="●"/>
              <a:defRPr sz="1800"/>
            </a:lvl4pPr>
            <a:lvl5pPr lvl="4">
              <a:spcBef>
                <a:spcPts val="360"/>
              </a:spcBef>
              <a:buSzPct val="100000"/>
              <a:buChar char="○"/>
              <a:defRPr sz="1800"/>
            </a:lvl5pPr>
            <a:lvl6pPr lvl="5">
              <a:spcBef>
                <a:spcPts val="360"/>
              </a:spcBef>
              <a:buSzPct val="100000"/>
              <a:buChar char="■"/>
              <a:defRPr sz="1800"/>
            </a:lvl6pPr>
            <a:lvl7pPr lvl="6">
              <a:spcBef>
                <a:spcPts val="360"/>
              </a:spcBef>
              <a:buSzPct val="100000"/>
              <a:buChar char="●"/>
              <a:defRPr sz="1800"/>
            </a:lvl7pPr>
            <a:lvl8pPr lvl="7">
              <a:spcBef>
                <a:spcPts val="360"/>
              </a:spcBef>
              <a:buSzPct val="100000"/>
              <a:buChar char="○"/>
              <a:defRPr sz="1800"/>
            </a:lvl8pPr>
            <a:lvl9pPr lvl="8">
              <a:spcBef>
                <a:spcPts val="360"/>
              </a:spcBef>
              <a:buSzPct val="100000"/>
              <a:buChar char="■"/>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685800" y="1583342"/>
            <a:ext cx="7772400" cy="1159856"/>
          </a:xfrm>
          <a:prstGeom prst="rect">
            <a:avLst/>
          </a:prstGeom>
        </p:spPr>
        <p:txBody>
          <a:bodyPr wrap="square" lIns="91425" tIns="91425" rIns="91425" bIns="91425" anchor="b" anchorCtr="0">
            <a:noAutofit/>
          </a:bodyPr>
          <a:lstStyle/>
          <a:p>
            <a:pPr lvl="0">
              <a:spcBef>
                <a:spcPts val="0"/>
              </a:spcBef>
              <a:buNone/>
            </a:pPr>
            <a:r>
              <a:rPr lang="en" sz="3000" b="0"/>
              <a:t>Character Types: Round, Flat, Static, Dynamic, Foil, and Stock</a:t>
            </a:r>
          </a:p>
        </p:txBody>
      </p:sp>
      <p:sp>
        <p:nvSpPr>
          <p:cNvPr id="28" name="Shape 28"/>
          <p:cNvSpPr txBox="1">
            <a:spLocks noGrp="1"/>
          </p:cNvSpPr>
          <p:nvPr>
            <p:ph type="subTitle" idx="1"/>
          </p:nvPr>
        </p:nvSpPr>
        <p:spPr>
          <a:xfrm>
            <a:off x="685800" y="2840054"/>
            <a:ext cx="7772400" cy="784738"/>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sz="6000">
                <a:solidFill>
                  <a:srgbClr val="002060"/>
                </a:solidFill>
              </a:rPr>
              <a:t>Round:</a:t>
            </a:r>
          </a:p>
        </p:txBody>
      </p:sp>
      <p:sp>
        <p:nvSpPr>
          <p:cNvPr id="34" name="Shape 34"/>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914400" lvl="0" indent="0" rtl="0">
              <a:lnSpc>
                <a:spcPct val="115000"/>
              </a:lnSpc>
              <a:spcBef>
                <a:spcPts val="0"/>
              </a:spcBef>
              <a:buNone/>
            </a:pPr>
            <a:endParaRPr sz="1400" b="1" u="sng">
              <a:solidFill>
                <a:srgbClr val="002060"/>
              </a:solidFill>
            </a:endParaRPr>
          </a:p>
          <a:p>
            <a:pPr marL="914400" lvl="0" indent="0" rtl="0">
              <a:lnSpc>
                <a:spcPct val="115000"/>
              </a:lnSpc>
              <a:spcBef>
                <a:spcPts val="0"/>
              </a:spcBef>
              <a:buNone/>
            </a:pPr>
            <a:endParaRPr sz="1400" b="1" u="sng">
              <a:solidFill>
                <a:srgbClr val="002060"/>
              </a:solidFill>
            </a:endParaRPr>
          </a:p>
          <a:p>
            <a:pPr marL="914400" lvl="0" indent="0" rtl="0">
              <a:lnSpc>
                <a:spcPct val="115000"/>
              </a:lnSpc>
              <a:spcBef>
                <a:spcPts val="0"/>
              </a:spcBef>
              <a:buNone/>
            </a:pPr>
            <a:endParaRPr sz="1400" b="1" u="sng">
              <a:solidFill>
                <a:srgbClr val="002060"/>
              </a:solidFill>
            </a:endParaRPr>
          </a:p>
          <a:p>
            <a:pPr marL="914400" lvl="0" indent="-69850" rtl="0">
              <a:lnSpc>
                <a:spcPct val="115000"/>
              </a:lnSpc>
              <a:spcBef>
                <a:spcPts val="0"/>
              </a:spcBef>
              <a:buClr>
                <a:schemeClr val="dk1"/>
              </a:buClr>
              <a:buSzPct val="78571"/>
              <a:buFont typeface="Arial"/>
              <a:buNone/>
            </a:pPr>
            <a:r>
              <a:rPr lang="en" sz="1400" b="1" u="sng">
                <a:solidFill>
                  <a:srgbClr val="002060"/>
                </a:solidFill>
              </a:rPr>
              <a:t>Round:</a:t>
            </a:r>
          </a:p>
          <a:p>
            <a:pPr marL="914400" lvl="0" indent="-69850" rtl="0">
              <a:lnSpc>
                <a:spcPct val="115000"/>
              </a:lnSpc>
              <a:spcBef>
                <a:spcPts val="0"/>
              </a:spcBef>
              <a:buClr>
                <a:schemeClr val="dk1"/>
              </a:buClr>
              <a:buSzPct val="78571"/>
              <a:buFont typeface="Arial"/>
              <a:buNone/>
            </a:pPr>
            <a:r>
              <a:rPr lang="en" sz="1400" b="1">
                <a:solidFill>
                  <a:srgbClr val="002060"/>
                </a:solidFill>
              </a:rPr>
              <a:t> </a:t>
            </a:r>
          </a:p>
          <a:p>
            <a:pPr marL="914400" lvl="0" indent="-69850" rtl="0">
              <a:lnSpc>
                <a:spcPct val="115000"/>
              </a:lnSpc>
              <a:spcBef>
                <a:spcPts val="0"/>
              </a:spcBef>
              <a:buClr>
                <a:schemeClr val="dk1"/>
              </a:buClr>
              <a:buSzPct val="78571"/>
              <a:buFont typeface="Arial"/>
              <a:buNone/>
            </a:pPr>
            <a:r>
              <a:rPr lang="en" sz="1400" b="1">
                <a:solidFill>
                  <a:srgbClr val="002060"/>
                </a:solidFill>
              </a:rPr>
              <a:t>      	A well developed character who demonstrates varied and sometimes contradictory traits. Round characters are usually dynamic (change in some way over the course of a story).  </a:t>
            </a:r>
          </a:p>
          <a:p>
            <a:pPr marL="914400" lvl="0" indent="-69850" rtl="0">
              <a:lnSpc>
                <a:spcPct val="115000"/>
              </a:lnSpc>
              <a:spcBef>
                <a:spcPts val="0"/>
              </a:spcBef>
              <a:buClr>
                <a:schemeClr val="dk1"/>
              </a:buClr>
              <a:buSzPct val="78571"/>
              <a:buFont typeface="Arial"/>
              <a:buNone/>
            </a:pPr>
            <a:r>
              <a:rPr lang="en" sz="1400" b="1">
                <a:solidFill>
                  <a:srgbClr val="002060"/>
                </a:solidFill>
              </a:rPr>
              <a:t> </a:t>
            </a:r>
          </a:p>
          <a:p>
            <a:pPr marL="914400" lvl="0" indent="-69850" rtl="0">
              <a:lnSpc>
                <a:spcPct val="115000"/>
              </a:lnSpc>
              <a:spcBef>
                <a:spcPts val="0"/>
              </a:spcBef>
              <a:buClr>
                <a:schemeClr val="dk1"/>
              </a:buClr>
              <a:buSzPct val="78571"/>
              <a:buFont typeface="Arial"/>
              <a:buNone/>
            </a:pPr>
            <a:r>
              <a:rPr lang="en" sz="1400" b="1">
                <a:solidFill>
                  <a:srgbClr val="002060"/>
                </a:solidFill>
              </a:rPr>
              <a:t>Example:</a:t>
            </a:r>
          </a:p>
          <a:p>
            <a:pPr lvl="0" rtl="0">
              <a:lnSpc>
                <a:spcPct val="115000"/>
              </a:lnSpc>
              <a:spcBef>
                <a:spcPts val="0"/>
              </a:spcBef>
              <a:buClr>
                <a:schemeClr val="dk1"/>
              </a:buClr>
              <a:buSzPct val="78571"/>
              <a:buFont typeface="Arial"/>
              <a:buNone/>
            </a:pPr>
            <a:r>
              <a:rPr lang="en" sz="1400" b="1">
                <a:solidFill>
                  <a:srgbClr val="002060"/>
                </a:solidFill>
              </a:rPr>
              <a:t> </a:t>
            </a:r>
          </a:p>
          <a:p>
            <a:pPr marL="914400" lvl="0" indent="-69850" rtl="0">
              <a:lnSpc>
                <a:spcPct val="115000"/>
              </a:lnSpc>
              <a:spcBef>
                <a:spcPts val="0"/>
              </a:spcBef>
              <a:buClr>
                <a:schemeClr val="dk1"/>
              </a:buClr>
              <a:buSzPct val="78571"/>
              <a:buFont typeface="Arial"/>
              <a:buNone/>
            </a:pPr>
            <a:r>
              <a:rPr lang="en" sz="1400" b="1">
                <a:solidFill>
                  <a:srgbClr val="002060"/>
                </a:solidFill>
              </a:rPr>
              <a:t>      	A character in a story named Elaine never cuts anybody a break. She tells her friends and coworkers that charity and compassion have no place in society. On the other hand, Elaine can never pass up feeding a stray kitten or puppy, and always tries to find a good home for lost or abandoned pets.</a:t>
            </a:r>
          </a:p>
          <a:p>
            <a:pPr lvl="0">
              <a:spcBef>
                <a:spcPts val="0"/>
              </a:spcBef>
              <a:buNone/>
            </a:pPr>
            <a:endParaRPr/>
          </a:p>
        </p:txBody>
      </p:sp>
      <p:pic>
        <p:nvPicPr>
          <p:cNvPr id="35" name="Shape 35"/>
          <p:cNvPicPr preferRelativeResize="0"/>
          <p:nvPr/>
        </p:nvPicPr>
        <p:blipFill>
          <a:blip r:embed="rId3">
            <a:alphaModFix/>
          </a:blip>
          <a:stretch>
            <a:fillRect/>
          </a:stretch>
        </p:blipFill>
        <p:spPr>
          <a:xfrm>
            <a:off x="4192900" y="152400"/>
            <a:ext cx="2343150" cy="234315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sz="6000">
                <a:solidFill>
                  <a:srgbClr val="CC0000"/>
                </a:solidFill>
              </a:rPr>
              <a:t>Flat:</a:t>
            </a:r>
          </a:p>
        </p:txBody>
      </p:sp>
      <p:sp>
        <p:nvSpPr>
          <p:cNvPr id="41" name="Shape 41"/>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457200" lvl="0" indent="457200" rtl="0">
              <a:lnSpc>
                <a:spcPct val="115000"/>
              </a:lnSpc>
              <a:spcBef>
                <a:spcPts val="0"/>
              </a:spcBef>
              <a:buNone/>
            </a:pPr>
            <a:endParaRPr sz="1400" b="1" u="sng">
              <a:solidFill>
                <a:srgbClr val="CC0000"/>
              </a:solidFill>
            </a:endParaRPr>
          </a:p>
          <a:p>
            <a:pPr marL="457200" lvl="0" indent="457200" rtl="0">
              <a:lnSpc>
                <a:spcPct val="115000"/>
              </a:lnSpc>
              <a:spcBef>
                <a:spcPts val="0"/>
              </a:spcBef>
              <a:buNone/>
            </a:pPr>
            <a:endParaRPr sz="1400" b="1" u="sng">
              <a:solidFill>
                <a:srgbClr val="CC0000"/>
              </a:solidFill>
            </a:endParaRPr>
          </a:p>
          <a:p>
            <a:pPr marL="457200" lvl="0" indent="457200" rtl="0">
              <a:lnSpc>
                <a:spcPct val="115000"/>
              </a:lnSpc>
              <a:spcBef>
                <a:spcPts val="0"/>
              </a:spcBef>
              <a:buNone/>
            </a:pPr>
            <a:endParaRPr sz="1400" b="1" u="sng">
              <a:solidFill>
                <a:srgbClr val="CC0000"/>
              </a:solidFill>
            </a:endParaRPr>
          </a:p>
          <a:p>
            <a:pPr marL="457200" lvl="0" indent="457200" rtl="0">
              <a:lnSpc>
                <a:spcPct val="115000"/>
              </a:lnSpc>
              <a:spcBef>
                <a:spcPts val="0"/>
              </a:spcBef>
              <a:buNone/>
            </a:pPr>
            <a:endParaRPr sz="1400" b="1" u="sng">
              <a:solidFill>
                <a:srgbClr val="CC0000"/>
              </a:solidFill>
            </a:endParaRPr>
          </a:p>
          <a:p>
            <a:pPr marL="457200" lvl="0" indent="457200" rtl="0">
              <a:lnSpc>
                <a:spcPct val="115000"/>
              </a:lnSpc>
              <a:spcBef>
                <a:spcPts val="0"/>
              </a:spcBef>
              <a:buNone/>
            </a:pPr>
            <a:endParaRPr sz="1400" b="1" u="sng">
              <a:solidFill>
                <a:srgbClr val="CC0000"/>
              </a:solidFill>
            </a:endParaRPr>
          </a:p>
          <a:p>
            <a:pPr marL="457200" lvl="0" indent="387350" rtl="0">
              <a:lnSpc>
                <a:spcPct val="115000"/>
              </a:lnSpc>
              <a:spcBef>
                <a:spcPts val="0"/>
              </a:spcBef>
              <a:buClr>
                <a:schemeClr val="dk1"/>
              </a:buClr>
              <a:buSzPct val="78571"/>
              <a:buFont typeface="Arial"/>
              <a:buNone/>
            </a:pPr>
            <a:r>
              <a:rPr lang="en" sz="1400" b="1" u="sng">
                <a:solidFill>
                  <a:srgbClr val="CC0000"/>
                </a:solidFill>
              </a:rPr>
              <a:t>Flat</a:t>
            </a:r>
          </a:p>
          <a:p>
            <a:pPr marL="914400" lvl="0" indent="-69850" rtl="0">
              <a:lnSpc>
                <a:spcPct val="115000"/>
              </a:lnSpc>
              <a:spcBef>
                <a:spcPts val="0"/>
              </a:spcBef>
              <a:buClr>
                <a:schemeClr val="dk1"/>
              </a:buClr>
              <a:buSzPct val="78571"/>
              <a:buFont typeface="Arial"/>
              <a:buNone/>
            </a:pPr>
            <a:r>
              <a:rPr lang="en" sz="1400" b="1">
                <a:solidFill>
                  <a:srgbClr val="CC0000"/>
                </a:solidFill>
              </a:rPr>
              <a:t> </a:t>
            </a:r>
          </a:p>
          <a:p>
            <a:pPr marL="914400" lvl="0" indent="-69850" rtl="0">
              <a:lnSpc>
                <a:spcPct val="115000"/>
              </a:lnSpc>
              <a:spcBef>
                <a:spcPts val="0"/>
              </a:spcBef>
              <a:buClr>
                <a:schemeClr val="dk1"/>
              </a:buClr>
              <a:buSzPct val="78571"/>
              <a:buFont typeface="Arial"/>
              <a:buNone/>
            </a:pPr>
            <a:r>
              <a:rPr lang="en" sz="1400" b="1">
                <a:solidFill>
                  <a:srgbClr val="CC0000"/>
                </a:solidFill>
              </a:rPr>
              <a:t>      	A character who reveals only one, maybe two, personality traits in a story or novel, and the trait(s) do not change.  </a:t>
            </a:r>
          </a:p>
          <a:p>
            <a:pPr marL="914400" lvl="0" indent="-69850" rtl="0">
              <a:lnSpc>
                <a:spcPct val="115000"/>
              </a:lnSpc>
              <a:spcBef>
                <a:spcPts val="0"/>
              </a:spcBef>
              <a:buClr>
                <a:schemeClr val="dk1"/>
              </a:buClr>
              <a:buSzPct val="78571"/>
              <a:buFont typeface="Arial"/>
              <a:buNone/>
            </a:pPr>
            <a:r>
              <a:rPr lang="en" sz="1400" b="1">
                <a:solidFill>
                  <a:srgbClr val="CC0000"/>
                </a:solidFill>
              </a:rPr>
              <a:t> </a:t>
            </a:r>
          </a:p>
          <a:p>
            <a:pPr marL="901700" lvl="0" indent="-69850" rtl="0">
              <a:lnSpc>
                <a:spcPct val="115000"/>
              </a:lnSpc>
              <a:spcBef>
                <a:spcPts val="0"/>
              </a:spcBef>
              <a:buClr>
                <a:schemeClr val="dk1"/>
              </a:buClr>
              <a:buSzPct val="78571"/>
              <a:buFont typeface="Arial"/>
              <a:buNone/>
            </a:pPr>
            <a:r>
              <a:rPr lang="en" sz="1400" b="1">
                <a:solidFill>
                  <a:srgbClr val="CC0000"/>
                </a:solidFill>
              </a:rPr>
              <a:t>Example:</a:t>
            </a:r>
          </a:p>
          <a:p>
            <a:pPr marL="901700" lvl="0" indent="19050">
              <a:lnSpc>
                <a:spcPct val="115000"/>
              </a:lnSpc>
              <a:spcBef>
                <a:spcPts val="0"/>
              </a:spcBef>
              <a:buClr>
                <a:schemeClr val="dk1"/>
              </a:buClr>
              <a:buSzPct val="78571"/>
              <a:buFont typeface="Arial"/>
              <a:buNone/>
            </a:pPr>
            <a:r>
              <a:rPr lang="en" sz="1400" b="1">
                <a:solidFill>
                  <a:srgbClr val="CC0000"/>
                </a:solidFill>
              </a:rPr>
              <a:t>      	In a story about a teacher named Sandra Smith, Louis Dart is a janitor in her building. Louis is always happy and easygoing whenever Sandra runs across him.</a:t>
            </a:r>
          </a:p>
        </p:txBody>
      </p:sp>
      <p:pic>
        <p:nvPicPr>
          <p:cNvPr id="42" name="Shape 42"/>
          <p:cNvPicPr preferRelativeResize="0"/>
          <p:nvPr/>
        </p:nvPicPr>
        <p:blipFill>
          <a:blip r:embed="rId3">
            <a:alphaModFix/>
          </a:blip>
          <a:stretch>
            <a:fillRect/>
          </a:stretch>
        </p:blipFill>
        <p:spPr>
          <a:xfrm>
            <a:off x="3720225" y="298700"/>
            <a:ext cx="4143375" cy="248602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sz="6000">
                <a:solidFill>
                  <a:srgbClr val="4F6228"/>
                </a:solidFill>
              </a:rPr>
              <a:t>Static:</a:t>
            </a:r>
          </a:p>
        </p:txBody>
      </p:sp>
      <p:sp>
        <p:nvSpPr>
          <p:cNvPr id="48" name="Shape 48"/>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0" lvl="0" indent="-69850" rtl="0">
              <a:lnSpc>
                <a:spcPct val="115000"/>
              </a:lnSpc>
              <a:spcBef>
                <a:spcPts val="0"/>
              </a:spcBef>
              <a:buClr>
                <a:schemeClr val="dk1"/>
              </a:buClr>
              <a:buSzPct val="78571"/>
              <a:buFont typeface="Arial"/>
              <a:buNone/>
            </a:pPr>
            <a:r>
              <a:rPr lang="en" sz="1400" b="1" u="sng">
                <a:solidFill>
                  <a:srgbClr val="4F6228"/>
                </a:solidFill>
              </a:rPr>
              <a:t>Static Character:</a:t>
            </a:r>
          </a:p>
          <a:p>
            <a:pPr marL="914400" lvl="0" indent="0" rtl="0">
              <a:lnSpc>
                <a:spcPct val="115000"/>
              </a:lnSpc>
              <a:spcBef>
                <a:spcPts val="0"/>
              </a:spcBef>
              <a:buNone/>
            </a:pPr>
            <a:endParaRPr sz="600" b="1">
              <a:solidFill>
                <a:srgbClr val="9BBB59"/>
              </a:solidFill>
            </a:endParaRPr>
          </a:p>
          <a:p>
            <a:pPr marL="914400" lvl="0" indent="0" rtl="0">
              <a:lnSpc>
                <a:spcPct val="115000"/>
              </a:lnSpc>
              <a:spcBef>
                <a:spcPts val="0"/>
              </a:spcBef>
              <a:buNone/>
            </a:pPr>
            <a:r>
              <a:rPr lang="en" sz="1400" b="1">
                <a:solidFill>
                  <a:srgbClr val="4F6228"/>
                </a:solidFill>
              </a:rPr>
              <a:t>A character that remains primarily the same throughout </a:t>
            </a:r>
          </a:p>
          <a:p>
            <a:pPr marL="914400" lvl="0" indent="0" rtl="0">
              <a:lnSpc>
                <a:spcPct val="115000"/>
              </a:lnSpc>
              <a:spcBef>
                <a:spcPts val="0"/>
              </a:spcBef>
              <a:buNone/>
            </a:pPr>
            <a:r>
              <a:rPr lang="en" sz="1400" b="1">
                <a:solidFill>
                  <a:srgbClr val="4F6228"/>
                </a:solidFill>
              </a:rPr>
              <a:t>a story or novel. Events in the story do not alter a static </a:t>
            </a:r>
          </a:p>
          <a:p>
            <a:pPr marL="914400" lvl="0" indent="-69850" rtl="0">
              <a:lnSpc>
                <a:spcPct val="115000"/>
              </a:lnSpc>
              <a:spcBef>
                <a:spcPts val="0"/>
              </a:spcBef>
              <a:buClr>
                <a:schemeClr val="dk1"/>
              </a:buClr>
              <a:buSzPct val="78571"/>
              <a:buFont typeface="Arial"/>
              <a:buNone/>
            </a:pPr>
            <a:r>
              <a:rPr lang="en" sz="1400" b="1">
                <a:solidFill>
                  <a:srgbClr val="4F6228"/>
                </a:solidFill>
              </a:rPr>
              <a:t>character’s outlook, personality, motivation, perception, habits, etc.  </a:t>
            </a:r>
          </a:p>
          <a:p>
            <a:pPr marL="914400" lvl="0" indent="-69850" rtl="0">
              <a:lnSpc>
                <a:spcPct val="115000"/>
              </a:lnSpc>
              <a:spcBef>
                <a:spcPts val="0"/>
              </a:spcBef>
              <a:buClr>
                <a:schemeClr val="dk1"/>
              </a:buClr>
              <a:buSzPct val="78571"/>
              <a:buFont typeface="Arial"/>
              <a:buNone/>
            </a:pPr>
            <a:r>
              <a:rPr lang="en" sz="1400" b="1">
                <a:solidFill>
                  <a:srgbClr val="4F6228"/>
                </a:solidFill>
              </a:rPr>
              <a:t> </a:t>
            </a:r>
          </a:p>
          <a:p>
            <a:pPr marL="914400" lvl="0" indent="-69850" rtl="0">
              <a:lnSpc>
                <a:spcPct val="115000"/>
              </a:lnSpc>
              <a:spcBef>
                <a:spcPts val="0"/>
              </a:spcBef>
              <a:buClr>
                <a:schemeClr val="dk1"/>
              </a:buClr>
              <a:buSzPct val="78571"/>
              <a:buFont typeface="Arial"/>
              <a:buNone/>
            </a:pPr>
            <a:r>
              <a:rPr lang="en" sz="1400" b="1">
                <a:solidFill>
                  <a:srgbClr val="4F6228"/>
                </a:solidFill>
              </a:rPr>
              <a:t>Example:</a:t>
            </a:r>
          </a:p>
          <a:p>
            <a:pPr marL="914400" lvl="0" indent="-69850" rtl="0">
              <a:lnSpc>
                <a:spcPct val="115000"/>
              </a:lnSpc>
              <a:spcBef>
                <a:spcPts val="0"/>
              </a:spcBef>
              <a:buClr>
                <a:schemeClr val="dk1"/>
              </a:buClr>
              <a:buSzPct val="183333"/>
              <a:buFont typeface="Arial"/>
              <a:buNone/>
            </a:pPr>
            <a:endParaRPr sz="600" b="1">
              <a:solidFill>
                <a:srgbClr val="4F6228"/>
              </a:solidFill>
            </a:endParaRPr>
          </a:p>
          <a:p>
            <a:pPr marL="914400" lvl="0" indent="-69850" rtl="0">
              <a:lnSpc>
                <a:spcPct val="115000"/>
              </a:lnSpc>
              <a:spcBef>
                <a:spcPts val="0"/>
              </a:spcBef>
              <a:buClr>
                <a:schemeClr val="dk1"/>
              </a:buClr>
              <a:buSzPct val="78571"/>
              <a:buFont typeface="Arial"/>
              <a:buNone/>
            </a:pPr>
            <a:r>
              <a:rPr lang="en" sz="1400" b="1">
                <a:solidFill>
                  <a:srgbClr val="4F6228"/>
                </a:solidFill>
              </a:rPr>
              <a:t>      	Bert, a bumbling salesman, never takes the time to organize his files, properly record his sales, or follow up with customers. Finally, his boss gets fed up and fires him. Bert struggles for two months to find a new sales position. During that time, his car is repossessed for nonpayment and he maxes out his credit cards. Bert finally finds a new sales position but, before a week passes, he is called into a conference with his new boss. Bert is informed he must get organized or he’ll be fired. A week later the new boss fires Bert after he fails to follow up with an important customer.</a:t>
            </a:r>
          </a:p>
          <a:p>
            <a:pPr lvl="0">
              <a:spcBef>
                <a:spcPts val="0"/>
              </a:spcBef>
              <a:buNone/>
            </a:pPr>
            <a:endParaRPr/>
          </a:p>
        </p:txBody>
      </p:sp>
      <p:pic>
        <p:nvPicPr>
          <p:cNvPr id="49" name="Shape 49"/>
          <p:cNvPicPr preferRelativeResize="0"/>
          <p:nvPr/>
        </p:nvPicPr>
        <p:blipFill>
          <a:blip r:embed="rId3">
            <a:alphaModFix/>
          </a:blip>
          <a:stretch>
            <a:fillRect/>
          </a:stretch>
        </p:blipFill>
        <p:spPr>
          <a:xfrm>
            <a:off x="6860325" y="104675"/>
            <a:ext cx="1974775" cy="1974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123800" y="205975"/>
            <a:ext cx="8562900" cy="857400"/>
          </a:xfrm>
          <a:prstGeom prst="rect">
            <a:avLst/>
          </a:prstGeom>
        </p:spPr>
        <p:txBody>
          <a:bodyPr wrap="square" lIns="91425" tIns="91425" rIns="91425" bIns="91425" anchor="b" anchorCtr="0">
            <a:noAutofit/>
          </a:bodyPr>
          <a:lstStyle/>
          <a:p>
            <a:pPr lvl="0">
              <a:spcBef>
                <a:spcPts val="0"/>
              </a:spcBef>
              <a:buNone/>
            </a:pPr>
            <a:r>
              <a:rPr lang="en" sz="6000">
                <a:solidFill>
                  <a:srgbClr val="660000"/>
                </a:solidFill>
              </a:rPr>
              <a:t>Dynamic:</a:t>
            </a:r>
          </a:p>
        </p:txBody>
      </p:sp>
      <p:sp>
        <p:nvSpPr>
          <p:cNvPr id="55" name="Shape 55"/>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914400" lvl="0" indent="0" rtl="0">
              <a:lnSpc>
                <a:spcPct val="115000"/>
              </a:lnSpc>
              <a:spcBef>
                <a:spcPts val="0"/>
              </a:spcBef>
              <a:buNone/>
            </a:pPr>
            <a:endParaRPr sz="1400" b="1">
              <a:solidFill>
                <a:srgbClr val="660000"/>
              </a:solidFill>
            </a:endParaRPr>
          </a:p>
          <a:p>
            <a:pPr marL="914400" lvl="0" indent="0" rtl="0">
              <a:lnSpc>
                <a:spcPct val="115000"/>
              </a:lnSpc>
              <a:spcBef>
                <a:spcPts val="0"/>
              </a:spcBef>
              <a:buNone/>
            </a:pPr>
            <a:endParaRPr sz="1400" b="1">
              <a:solidFill>
                <a:srgbClr val="660000"/>
              </a:solidFill>
            </a:endParaRPr>
          </a:p>
          <a:p>
            <a:pPr marL="914400" lvl="0" indent="457200" rtl="0">
              <a:lnSpc>
                <a:spcPct val="115000"/>
              </a:lnSpc>
              <a:spcBef>
                <a:spcPts val="0"/>
              </a:spcBef>
              <a:buNone/>
            </a:pPr>
            <a:endParaRPr sz="1400" b="1">
              <a:solidFill>
                <a:srgbClr val="660000"/>
              </a:solidFill>
            </a:endParaRPr>
          </a:p>
          <a:p>
            <a:pPr marL="914400" lvl="0" indent="457200" rtl="0">
              <a:lnSpc>
                <a:spcPct val="115000"/>
              </a:lnSpc>
              <a:spcBef>
                <a:spcPts val="0"/>
              </a:spcBef>
              <a:buNone/>
            </a:pPr>
            <a:endParaRPr sz="1400" b="1">
              <a:solidFill>
                <a:srgbClr val="660000"/>
              </a:solidFill>
            </a:endParaRPr>
          </a:p>
          <a:p>
            <a:pPr marL="914400" lvl="0" indent="457200" rtl="0">
              <a:lnSpc>
                <a:spcPct val="115000"/>
              </a:lnSpc>
              <a:spcBef>
                <a:spcPts val="0"/>
              </a:spcBef>
              <a:buNone/>
            </a:pPr>
            <a:endParaRPr sz="1400" b="1">
              <a:solidFill>
                <a:srgbClr val="660000"/>
              </a:solidFill>
            </a:endParaRPr>
          </a:p>
          <a:p>
            <a:pPr marL="914400" lvl="0" indent="457200" rtl="0">
              <a:lnSpc>
                <a:spcPct val="115000"/>
              </a:lnSpc>
              <a:spcBef>
                <a:spcPts val="0"/>
              </a:spcBef>
              <a:buNone/>
            </a:pPr>
            <a:endParaRPr sz="1400" b="1">
              <a:solidFill>
                <a:srgbClr val="660000"/>
              </a:solidFill>
            </a:endParaRPr>
          </a:p>
          <a:p>
            <a:pPr marL="0" lvl="0" indent="0" rtl="0">
              <a:lnSpc>
                <a:spcPct val="115000"/>
              </a:lnSpc>
              <a:spcBef>
                <a:spcPts val="0"/>
              </a:spcBef>
              <a:buNone/>
            </a:pPr>
            <a:endParaRPr sz="1400" b="1">
              <a:solidFill>
                <a:srgbClr val="660000"/>
              </a:solidFill>
            </a:endParaRPr>
          </a:p>
          <a:p>
            <a:pPr marL="0" lvl="0" indent="387350" rtl="0">
              <a:lnSpc>
                <a:spcPct val="115000"/>
              </a:lnSpc>
              <a:spcBef>
                <a:spcPts val="0"/>
              </a:spcBef>
              <a:buClr>
                <a:schemeClr val="dk1"/>
              </a:buClr>
              <a:buSzPct val="78571"/>
              <a:buFont typeface="Arial"/>
              <a:buNone/>
            </a:pPr>
            <a:r>
              <a:rPr lang="en" sz="1400" b="1">
                <a:solidFill>
                  <a:srgbClr val="660000"/>
                </a:solidFill>
              </a:rPr>
              <a:t>A character who changes during the course of a story or novel. The change in outlook or character is permanent. Sometimes a dynamic character is called a developing character.   </a:t>
            </a:r>
          </a:p>
          <a:p>
            <a:pPr marL="914400" lvl="0" indent="-69850" rtl="0">
              <a:lnSpc>
                <a:spcPct val="115000"/>
              </a:lnSpc>
              <a:spcBef>
                <a:spcPts val="0"/>
              </a:spcBef>
              <a:buClr>
                <a:schemeClr val="dk1"/>
              </a:buClr>
              <a:buSzPct val="78571"/>
              <a:buFont typeface="Arial"/>
              <a:buNone/>
            </a:pPr>
            <a:r>
              <a:rPr lang="en" sz="1400" b="1">
                <a:solidFill>
                  <a:srgbClr val="660000"/>
                </a:solidFill>
              </a:rPr>
              <a:t> </a:t>
            </a:r>
          </a:p>
          <a:p>
            <a:pPr marL="0" lvl="0" indent="0" rtl="0">
              <a:lnSpc>
                <a:spcPct val="115000"/>
              </a:lnSpc>
              <a:spcBef>
                <a:spcPts val="0"/>
              </a:spcBef>
              <a:buNone/>
            </a:pPr>
            <a:r>
              <a:rPr lang="en" sz="1400" b="1">
                <a:solidFill>
                  <a:srgbClr val="660000"/>
                </a:solidFill>
              </a:rPr>
              <a:t>Example:       	</a:t>
            </a:r>
          </a:p>
          <a:p>
            <a:pPr marL="0" lvl="0" indent="387350" rtl="0">
              <a:lnSpc>
                <a:spcPct val="115000"/>
              </a:lnSpc>
              <a:spcBef>
                <a:spcPts val="0"/>
              </a:spcBef>
              <a:buClr>
                <a:schemeClr val="dk1"/>
              </a:buClr>
              <a:buSzPct val="78571"/>
              <a:buFont typeface="Arial"/>
              <a:buNone/>
            </a:pPr>
            <a:r>
              <a:rPr lang="en" sz="1400" b="1">
                <a:solidFill>
                  <a:srgbClr val="660000"/>
                </a:solidFill>
              </a:rPr>
              <a:t>Ebenezer Scrooge, in A Christmas Carol by Dickens, was very stingy with his money. He worked his employees very hard for little pay. After his experiences with the ghosts that visited him, he changed his ways, paying his employees a more than fair wage, providing days off work and actually giving gifts.</a:t>
            </a:r>
          </a:p>
          <a:p>
            <a:pPr lvl="0">
              <a:spcBef>
                <a:spcPts val="0"/>
              </a:spcBef>
              <a:buNone/>
            </a:pPr>
            <a:endParaRPr/>
          </a:p>
        </p:txBody>
      </p:sp>
      <p:pic>
        <p:nvPicPr>
          <p:cNvPr id="56" name="Shape 56"/>
          <p:cNvPicPr preferRelativeResize="0"/>
          <p:nvPr/>
        </p:nvPicPr>
        <p:blipFill>
          <a:blip r:embed="rId3">
            <a:alphaModFix/>
          </a:blip>
          <a:stretch>
            <a:fillRect/>
          </a:stretch>
        </p:blipFill>
        <p:spPr>
          <a:xfrm>
            <a:off x="6914500" y="360150"/>
            <a:ext cx="1772200" cy="2663050"/>
          </a:xfrm>
          <a:prstGeom prst="rect">
            <a:avLst/>
          </a:prstGeom>
          <a:noFill/>
          <a:ln>
            <a:noFill/>
          </a:ln>
        </p:spPr>
      </p:pic>
      <p:pic>
        <p:nvPicPr>
          <p:cNvPr id="57" name="Shape 57"/>
          <p:cNvPicPr preferRelativeResize="0"/>
          <p:nvPr/>
        </p:nvPicPr>
        <p:blipFill>
          <a:blip r:embed="rId4">
            <a:alphaModFix/>
          </a:blip>
          <a:stretch>
            <a:fillRect/>
          </a:stretch>
        </p:blipFill>
        <p:spPr>
          <a:xfrm>
            <a:off x="3790300" y="1146775"/>
            <a:ext cx="3124200" cy="1876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sz="6000">
                <a:solidFill>
                  <a:srgbClr val="002060"/>
                </a:solidFill>
              </a:rPr>
              <a:t>Foil:</a:t>
            </a:r>
          </a:p>
        </p:txBody>
      </p:sp>
      <p:sp>
        <p:nvSpPr>
          <p:cNvPr id="63" name="Shape 63"/>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0" lvl="0" indent="-69850" rtl="0">
              <a:lnSpc>
                <a:spcPct val="115000"/>
              </a:lnSpc>
              <a:spcBef>
                <a:spcPts val="0"/>
              </a:spcBef>
              <a:buClr>
                <a:schemeClr val="dk1"/>
              </a:buClr>
              <a:buSzPct val="78571"/>
              <a:buFont typeface="Arial"/>
              <a:buNone/>
            </a:pPr>
            <a:endParaRPr sz="1400" b="1">
              <a:solidFill>
                <a:srgbClr val="002060"/>
              </a:solidFill>
            </a:endParaRPr>
          </a:p>
          <a:p>
            <a:pPr marL="914400" lvl="0" indent="0" rtl="0">
              <a:lnSpc>
                <a:spcPct val="115000"/>
              </a:lnSpc>
              <a:spcBef>
                <a:spcPts val="0"/>
              </a:spcBef>
              <a:buNone/>
            </a:pPr>
            <a:r>
              <a:rPr lang="en" sz="1400" b="1">
                <a:solidFill>
                  <a:srgbClr val="002060"/>
                </a:solidFill>
              </a:rPr>
              <a:t>       	A character that is used to enhance </a:t>
            </a:r>
          </a:p>
          <a:p>
            <a:pPr marL="914400" lvl="0" indent="0" rtl="0">
              <a:lnSpc>
                <a:spcPct val="115000"/>
              </a:lnSpc>
              <a:spcBef>
                <a:spcPts val="0"/>
              </a:spcBef>
              <a:buNone/>
            </a:pPr>
            <a:r>
              <a:rPr lang="en" sz="1400" b="1">
                <a:solidFill>
                  <a:srgbClr val="002060"/>
                </a:solidFill>
              </a:rPr>
              <a:t>another character through contrast. </a:t>
            </a:r>
          </a:p>
          <a:p>
            <a:pPr marL="914400" lvl="0" indent="0" rtl="0">
              <a:lnSpc>
                <a:spcPct val="115000"/>
              </a:lnSpc>
              <a:spcBef>
                <a:spcPts val="0"/>
              </a:spcBef>
              <a:buNone/>
            </a:pPr>
            <a:r>
              <a:rPr lang="en" sz="1400" b="1">
                <a:solidFill>
                  <a:srgbClr val="002060"/>
                </a:solidFill>
              </a:rPr>
              <a:t>Cinderella’s grace and beauty as opposed </a:t>
            </a:r>
          </a:p>
          <a:p>
            <a:pPr marL="914400" lvl="0" indent="0" rtl="0">
              <a:lnSpc>
                <a:spcPct val="115000"/>
              </a:lnSpc>
              <a:spcBef>
                <a:spcPts val="0"/>
              </a:spcBef>
              <a:buNone/>
            </a:pPr>
            <a:r>
              <a:rPr lang="en" sz="1400" b="1">
                <a:solidFill>
                  <a:srgbClr val="002060"/>
                </a:solidFill>
              </a:rPr>
              <a:t>to her nasty, self-centered stepsisters is </a:t>
            </a:r>
          </a:p>
          <a:p>
            <a:pPr marL="914400" lvl="0" indent="-69850" rtl="0">
              <a:lnSpc>
                <a:spcPct val="115000"/>
              </a:lnSpc>
              <a:spcBef>
                <a:spcPts val="0"/>
              </a:spcBef>
              <a:buClr>
                <a:schemeClr val="dk1"/>
              </a:buClr>
              <a:buSzPct val="78571"/>
              <a:buFont typeface="Arial"/>
              <a:buNone/>
            </a:pPr>
            <a:r>
              <a:rPr lang="en" sz="1400" b="1">
                <a:solidFill>
                  <a:srgbClr val="002060"/>
                </a:solidFill>
              </a:rPr>
              <a:t>one clear illustration of a foil.  </a:t>
            </a:r>
          </a:p>
          <a:p>
            <a:pPr marL="914400" lvl="0" indent="-69850" rtl="0">
              <a:lnSpc>
                <a:spcPct val="115000"/>
              </a:lnSpc>
              <a:spcBef>
                <a:spcPts val="0"/>
              </a:spcBef>
              <a:buClr>
                <a:schemeClr val="dk1"/>
              </a:buClr>
              <a:buSzPct val="78571"/>
              <a:buFont typeface="Arial"/>
              <a:buNone/>
            </a:pPr>
            <a:r>
              <a:rPr lang="en" sz="1400" b="1">
                <a:solidFill>
                  <a:srgbClr val="002060"/>
                </a:solidFill>
              </a:rPr>
              <a:t> </a:t>
            </a:r>
          </a:p>
          <a:p>
            <a:pPr marL="914400" lvl="0" indent="-69850" rtl="0">
              <a:lnSpc>
                <a:spcPct val="115000"/>
              </a:lnSpc>
              <a:spcBef>
                <a:spcPts val="0"/>
              </a:spcBef>
              <a:buClr>
                <a:schemeClr val="dk1"/>
              </a:buClr>
              <a:buSzPct val="78571"/>
              <a:buFont typeface="Arial"/>
              <a:buNone/>
            </a:pPr>
            <a:r>
              <a:rPr lang="en" sz="1400" b="1">
                <a:solidFill>
                  <a:srgbClr val="002060"/>
                </a:solidFill>
              </a:rPr>
              <a:t>Example:</a:t>
            </a:r>
          </a:p>
          <a:p>
            <a:pPr marL="914400" lvl="0" indent="-69850" rtl="0">
              <a:lnSpc>
                <a:spcPct val="115000"/>
              </a:lnSpc>
              <a:spcBef>
                <a:spcPts val="0"/>
              </a:spcBef>
              <a:buClr>
                <a:schemeClr val="dk1"/>
              </a:buClr>
              <a:buSzPct val="78571"/>
              <a:buFont typeface="Arial"/>
              <a:buNone/>
            </a:pPr>
            <a:r>
              <a:rPr lang="en" sz="1400" b="1">
                <a:solidFill>
                  <a:srgbClr val="002060"/>
                </a:solidFill>
              </a:rPr>
              <a:t> </a:t>
            </a:r>
          </a:p>
          <a:p>
            <a:pPr marL="914400" lvl="0" indent="-69850" rtl="0">
              <a:lnSpc>
                <a:spcPct val="115000"/>
              </a:lnSpc>
              <a:spcBef>
                <a:spcPts val="0"/>
              </a:spcBef>
              <a:buClr>
                <a:schemeClr val="dk1"/>
              </a:buClr>
              <a:buSzPct val="78571"/>
              <a:buFont typeface="Arial"/>
              <a:buNone/>
            </a:pPr>
            <a:r>
              <a:rPr lang="en" sz="1400" b="1">
                <a:solidFill>
                  <a:srgbClr val="002060"/>
                </a:solidFill>
              </a:rPr>
              <a:t>      	The main character in a story, a teenager named Sally, is a very honest person. She always tries to tell the truth and consider everyone’s feelings. The teacher assigns Betty to be Sally’s science lab partner. Betty enjoys gossip and likes to see people’s reactions, especially if it involves hurt or embarrassment.  In this example Betty is a foil.</a:t>
            </a:r>
          </a:p>
          <a:p>
            <a:pPr lvl="0">
              <a:spcBef>
                <a:spcPts val="0"/>
              </a:spcBef>
              <a:buNone/>
            </a:pPr>
            <a:endParaRPr/>
          </a:p>
        </p:txBody>
      </p:sp>
      <p:pic>
        <p:nvPicPr>
          <p:cNvPr id="64" name="Shape 64"/>
          <p:cNvPicPr preferRelativeResize="0"/>
          <p:nvPr/>
        </p:nvPicPr>
        <p:blipFill>
          <a:blip r:embed="rId3">
            <a:alphaModFix/>
          </a:blip>
          <a:stretch>
            <a:fillRect/>
          </a:stretch>
        </p:blipFill>
        <p:spPr>
          <a:xfrm>
            <a:off x="5199775" y="388750"/>
            <a:ext cx="3677450" cy="27389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400"/>
          </a:xfrm>
          <a:prstGeom prst="rect">
            <a:avLst/>
          </a:prstGeom>
        </p:spPr>
        <p:txBody>
          <a:bodyPr wrap="square" lIns="91425" tIns="91425" rIns="91425" bIns="91425" anchor="b" anchorCtr="0">
            <a:noAutofit/>
          </a:bodyPr>
          <a:lstStyle/>
          <a:p>
            <a:pPr lvl="0">
              <a:spcBef>
                <a:spcPts val="0"/>
              </a:spcBef>
              <a:buNone/>
            </a:pPr>
            <a:r>
              <a:rPr lang="en" sz="6000">
                <a:solidFill>
                  <a:srgbClr val="4F6228"/>
                </a:solidFill>
              </a:rPr>
              <a:t>Stock:</a:t>
            </a:r>
          </a:p>
        </p:txBody>
      </p:sp>
      <p:sp>
        <p:nvSpPr>
          <p:cNvPr id="70" name="Shape 70"/>
          <p:cNvSpPr txBox="1">
            <a:spLocks noGrp="1"/>
          </p:cNvSpPr>
          <p:nvPr>
            <p:ph type="body" idx="1"/>
          </p:nvPr>
        </p:nvSpPr>
        <p:spPr>
          <a:xfrm>
            <a:off x="457200" y="1200150"/>
            <a:ext cx="8229600" cy="3725700"/>
          </a:xfrm>
          <a:prstGeom prst="rect">
            <a:avLst/>
          </a:prstGeom>
        </p:spPr>
        <p:txBody>
          <a:bodyPr wrap="square" lIns="91425" tIns="91425" rIns="91425" bIns="91425" anchor="t" anchorCtr="0">
            <a:noAutofit/>
          </a:bodyPr>
          <a:lstStyle/>
          <a:p>
            <a:pPr marL="0" lvl="0" indent="0" rtl="0">
              <a:lnSpc>
                <a:spcPct val="115000"/>
              </a:lnSpc>
              <a:spcBef>
                <a:spcPts val="0"/>
              </a:spcBef>
              <a:buNone/>
            </a:pPr>
            <a:endParaRPr sz="1400" b="1">
              <a:solidFill>
                <a:srgbClr val="4F6228"/>
              </a:solidFill>
            </a:endParaRPr>
          </a:p>
          <a:p>
            <a:pPr marL="0" lvl="0" indent="-69850" rtl="0">
              <a:lnSpc>
                <a:spcPct val="115000"/>
              </a:lnSpc>
              <a:spcBef>
                <a:spcPts val="0"/>
              </a:spcBef>
              <a:buClr>
                <a:schemeClr val="dk1"/>
              </a:buClr>
              <a:buSzPct val="78571"/>
              <a:buFont typeface="Arial"/>
              <a:buNone/>
            </a:pPr>
            <a:r>
              <a:rPr lang="en" sz="1400" b="1">
                <a:solidFill>
                  <a:srgbClr val="4F6228"/>
                </a:solidFill>
              </a:rPr>
              <a:t>A character that is based upon a stereotype.</a:t>
            </a:r>
          </a:p>
          <a:p>
            <a:pPr marL="914400" lvl="0" indent="-69850" rtl="0">
              <a:lnSpc>
                <a:spcPct val="115000"/>
              </a:lnSpc>
              <a:spcBef>
                <a:spcPts val="0"/>
              </a:spcBef>
              <a:buClr>
                <a:schemeClr val="dk1"/>
              </a:buClr>
              <a:buSzPct val="78571"/>
              <a:buFont typeface="Arial"/>
              <a:buNone/>
            </a:pPr>
            <a:r>
              <a:rPr lang="en" sz="1400" b="1">
                <a:solidFill>
                  <a:srgbClr val="4F6228"/>
                </a:solidFill>
              </a:rPr>
              <a:t> </a:t>
            </a:r>
          </a:p>
          <a:p>
            <a:pPr marL="914400" lvl="0" indent="0" rtl="0">
              <a:lnSpc>
                <a:spcPct val="115000"/>
              </a:lnSpc>
              <a:spcBef>
                <a:spcPts val="0"/>
              </a:spcBef>
              <a:buNone/>
            </a:pPr>
            <a:endParaRPr sz="1400" b="1">
              <a:solidFill>
                <a:srgbClr val="4F6228"/>
              </a:solidFill>
            </a:endParaRPr>
          </a:p>
          <a:p>
            <a:pPr marL="914400" lvl="0" indent="0" rtl="0">
              <a:lnSpc>
                <a:spcPct val="115000"/>
              </a:lnSpc>
              <a:spcBef>
                <a:spcPts val="0"/>
              </a:spcBef>
              <a:buNone/>
            </a:pPr>
            <a:endParaRPr sz="1400" b="1">
              <a:solidFill>
                <a:srgbClr val="4F6228"/>
              </a:solidFill>
            </a:endParaRPr>
          </a:p>
          <a:p>
            <a:pPr marL="914400" lvl="0" indent="0" rtl="0">
              <a:lnSpc>
                <a:spcPct val="115000"/>
              </a:lnSpc>
              <a:spcBef>
                <a:spcPts val="0"/>
              </a:spcBef>
              <a:buNone/>
            </a:pPr>
            <a:endParaRPr sz="1400" b="1">
              <a:solidFill>
                <a:srgbClr val="4F6228"/>
              </a:solidFill>
            </a:endParaRPr>
          </a:p>
          <a:p>
            <a:pPr marL="914400" lvl="0" indent="0" rtl="0">
              <a:lnSpc>
                <a:spcPct val="115000"/>
              </a:lnSpc>
              <a:spcBef>
                <a:spcPts val="0"/>
              </a:spcBef>
              <a:buNone/>
            </a:pPr>
            <a:endParaRPr sz="1400" b="1">
              <a:solidFill>
                <a:srgbClr val="4F6228"/>
              </a:solidFill>
            </a:endParaRPr>
          </a:p>
          <a:p>
            <a:pPr marL="0" lvl="0" indent="-69850" rtl="0">
              <a:lnSpc>
                <a:spcPct val="115000"/>
              </a:lnSpc>
              <a:spcBef>
                <a:spcPts val="0"/>
              </a:spcBef>
              <a:buClr>
                <a:schemeClr val="dk1"/>
              </a:buClr>
              <a:buSzPct val="78571"/>
              <a:buFont typeface="Arial"/>
              <a:buNone/>
            </a:pPr>
            <a:r>
              <a:rPr lang="en" sz="1400" b="1">
                <a:solidFill>
                  <a:srgbClr val="4F6228"/>
                </a:solidFill>
              </a:rPr>
              <a:t>Example:</a:t>
            </a:r>
          </a:p>
          <a:p>
            <a:pPr marL="914400" lvl="0" indent="0" rtl="0">
              <a:lnSpc>
                <a:spcPct val="115000"/>
              </a:lnSpc>
              <a:spcBef>
                <a:spcPts val="0"/>
              </a:spcBef>
              <a:buNone/>
            </a:pPr>
            <a:r>
              <a:rPr lang="en" sz="1400" b="1">
                <a:solidFill>
                  <a:srgbClr val="4F6228"/>
                </a:solidFill>
              </a:rPr>
              <a:t>       	</a:t>
            </a:r>
          </a:p>
          <a:p>
            <a:pPr marL="0" lvl="0" indent="-69850">
              <a:lnSpc>
                <a:spcPct val="115000"/>
              </a:lnSpc>
              <a:spcBef>
                <a:spcPts val="0"/>
              </a:spcBef>
              <a:buClr>
                <a:schemeClr val="dk1"/>
              </a:buClr>
              <a:buSzPct val="78571"/>
              <a:buFont typeface="Arial"/>
              <a:buNone/>
            </a:pPr>
            <a:r>
              <a:rPr lang="en" sz="1400" b="1">
                <a:solidFill>
                  <a:srgbClr val="4F6228"/>
                </a:solidFill>
              </a:rPr>
              <a:t>Dave is a jock who is good looking, popular, funny and dates the head cheerleader at his school.</a:t>
            </a:r>
          </a:p>
        </p:txBody>
      </p:sp>
      <p:pic>
        <p:nvPicPr>
          <p:cNvPr id="71" name="Shape 71"/>
          <p:cNvPicPr preferRelativeResize="0"/>
          <p:nvPr/>
        </p:nvPicPr>
        <p:blipFill>
          <a:blip r:embed="rId3">
            <a:alphaModFix/>
          </a:blip>
          <a:stretch>
            <a:fillRect/>
          </a:stretch>
        </p:blipFill>
        <p:spPr>
          <a:xfrm>
            <a:off x="4998100" y="45925"/>
            <a:ext cx="3838575" cy="3095625"/>
          </a:xfrm>
          <a:prstGeom prst="rect">
            <a:avLst/>
          </a:prstGeom>
          <a:noFill/>
          <a:ln>
            <a:noFill/>
          </a:ln>
        </p:spPr>
      </p:pic>
    </p:spTree>
  </p:cSld>
  <p:clrMapOvr>
    <a:masterClrMapping/>
  </p:clrMapOvr>
</p:sld>
</file>

<file path=ppt/theme/theme1.xml><?xml version="1.0" encoding="utf-8"?>
<a:theme xmlns:a="http://schemas.openxmlformats.org/drawingml/2006/main"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Words>
  <Application>Microsoft Office PowerPoint</Application>
  <PresentationFormat>On-screen Show (16:9)</PresentationFormat>
  <Paragraphs>68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Light Gradient</vt:lpstr>
      <vt:lpstr>Character Types: Round, Flat, Static, Dynamic, Foil, and Stock</vt:lpstr>
      <vt:lpstr>Round:</vt:lpstr>
      <vt:lpstr>Flat:</vt:lpstr>
      <vt:lpstr>Static:</vt:lpstr>
      <vt:lpstr>Dynamic:</vt:lpstr>
      <vt:lpstr>Foil:</vt:lpstr>
      <vt:lpstr>Stock: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Types: Round, Flat, Static, Dynamic, Foil, and Stock</dc:title>
  <dc:creator>Heather</dc:creator>
  <cp:lastModifiedBy>Heather</cp:lastModifiedBy>
  <cp:revision>1</cp:revision>
  <dcterms:modified xsi:type="dcterms:W3CDTF">2017-10-12T16:05:04Z</dcterms:modified>
</cp:coreProperties>
</file>